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9" r:id="rId6"/>
    <p:sldId id="260" r:id="rId7"/>
    <p:sldId id="261" r:id="rId8"/>
    <p:sldId id="262" r:id="rId9"/>
    <p:sldId id="263" r:id="rId10"/>
    <p:sldId id="264" r:id="rId11"/>
    <p:sldId id="265" r:id="rId12"/>
    <p:sldId id="266" r:id="rId13"/>
    <p:sldId id="267" r:id="rId14"/>
    <p:sldId id="268" r:id="rId15"/>
    <p:sldId id="271" r:id="rId16"/>
    <p:sldId id="270" r:id="rId17"/>
  </p:sldIdLst>
  <p:sldSz cx="10058400" cy="77724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FEFEFE"/>
    <a:srgbClr val="04427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103" d="100"/>
          <a:sy n="103" d="100"/>
        </p:scale>
        <p:origin x="142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397F0D7-0412-454D-A549-AC6854F73B86}" type="datetimeFigureOut">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8C40C-FF8D-4ED7-ACE1-767275BB799E}" type="slidenum">
              <a:rPr lang="en-US" smtClean="0"/>
              <a:t>‹#›</a:t>
            </a:fld>
            <a:endParaRPr lang="en-US"/>
          </a:p>
        </p:txBody>
      </p:sp>
    </p:spTree>
    <p:extLst>
      <p:ext uri="{BB962C8B-B14F-4D97-AF65-F5344CB8AC3E}">
        <p14:creationId xmlns:p14="http://schemas.microsoft.com/office/powerpoint/2010/main" val="2851467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97F0D7-0412-454D-A549-AC6854F73B86}" type="datetimeFigureOut">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8C40C-FF8D-4ED7-ACE1-767275BB799E}" type="slidenum">
              <a:rPr lang="en-US" smtClean="0"/>
              <a:t>‹#›</a:t>
            </a:fld>
            <a:endParaRPr lang="en-US"/>
          </a:p>
        </p:txBody>
      </p:sp>
    </p:spTree>
    <p:extLst>
      <p:ext uri="{BB962C8B-B14F-4D97-AF65-F5344CB8AC3E}">
        <p14:creationId xmlns:p14="http://schemas.microsoft.com/office/powerpoint/2010/main" val="296669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97F0D7-0412-454D-A549-AC6854F73B86}" type="datetimeFigureOut">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8C40C-FF8D-4ED7-ACE1-767275BB799E}" type="slidenum">
              <a:rPr lang="en-US" smtClean="0"/>
              <a:t>‹#›</a:t>
            </a:fld>
            <a:endParaRPr lang="en-US"/>
          </a:p>
        </p:txBody>
      </p:sp>
    </p:spTree>
    <p:extLst>
      <p:ext uri="{BB962C8B-B14F-4D97-AF65-F5344CB8AC3E}">
        <p14:creationId xmlns:p14="http://schemas.microsoft.com/office/powerpoint/2010/main" val="34947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97F0D7-0412-454D-A549-AC6854F73B86}" type="datetimeFigureOut">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8C40C-FF8D-4ED7-ACE1-767275BB799E}" type="slidenum">
              <a:rPr lang="en-US" smtClean="0"/>
              <a:t>‹#›</a:t>
            </a:fld>
            <a:endParaRPr lang="en-US"/>
          </a:p>
        </p:txBody>
      </p:sp>
    </p:spTree>
    <p:extLst>
      <p:ext uri="{BB962C8B-B14F-4D97-AF65-F5344CB8AC3E}">
        <p14:creationId xmlns:p14="http://schemas.microsoft.com/office/powerpoint/2010/main" val="73785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smtClean="0"/>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97F0D7-0412-454D-A549-AC6854F73B86}" type="datetimeFigureOut">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8C40C-FF8D-4ED7-ACE1-767275BB799E}" type="slidenum">
              <a:rPr lang="en-US" smtClean="0"/>
              <a:t>‹#›</a:t>
            </a:fld>
            <a:endParaRPr lang="en-US"/>
          </a:p>
        </p:txBody>
      </p:sp>
    </p:spTree>
    <p:extLst>
      <p:ext uri="{BB962C8B-B14F-4D97-AF65-F5344CB8AC3E}">
        <p14:creationId xmlns:p14="http://schemas.microsoft.com/office/powerpoint/2010/main" val="4077000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397F0D7-0412-454D-A549-AC6854F73B86}" type="datetimeFigureOut">
              <a:rPr lang="en-US" smtClean="0"/>
              <a:t>4/8/2019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B8C40C-FF8D-4ED7-ACE1-767275BB799E}" type="slidenum">
              <a:rPr lang="en-US" smtClean="0"/>
              <a:t>‹#›</a:t>
            </a:fld>
            <a:endParaRPr lang="en-US"/>
          </a:p>
        </p:txBody>
      </p:sp>
    </p:spTree>
    <p:extLst>
      <p:ext uri="{BB962C8B-B14F-4D97-AF65-F5344CB8AC3E}">
        <p14:creationId xmlns:p14="http://schemas.microsoft.com/office/powerpoint/2010/main" val="1771178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smtClean="0"/>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smtClean="0"/>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397F0D7-0412-454D-A549-AC6854F73B86}" type="datetimeFigureOut">
              <a:rPr lang="en-US" smtClean="0"/>
              <a:t>4/8/2019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B8C40C-FF8D-4ED7-ACE1-767275BB799E}" type="slidenum">
              <a:rPr lang="en-US" smtClean="0"/>
              <a:t>‹#›</a:t>
            </a:fld>
            <a:endParaRPr lang="en-US"/>
          </a:p>
        </p:txBody>
      </p:sp>
    </p:spTree>
    <p:extLst>
      <p:ext uri="{BB962C8B-B14F-4D97-AF65-F5344CB8AC3E}">
        <p14:creationId xmlns:p14="http://schemas.microsoft.com/office/powerpoint/2010/main" val="1710108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397F0D7-0412-454D-A549-AC6854F73B86}" type="datetimeFigureOut">
              <a:rPr lang="en-US" smtClean="0"/>
              <a:t>4/8/2019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B8C40C-FF8D-4ED7-ACE1-767275BB799E}" type="slidenum">
              <a:rPr lang="en-US" smtClean="0"/>
              <a:t>‹#›</a:t>
            </a:fld>
            <a:endParaRPr lang="en-US"/>
          </a:p>
        </p:txBody>
      </p:sp>
    </p:spTree>
    <p:extLst>
      <p:ext uri="{BB962C8B-B14F-4D97-AF65-F5344CB8AC3E}">
        <p14:creationId xmlns:p14="http://schemas.microsoft.com/office/powerpoint/2010/main" val="4054481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97F0D7-0412-454D-A549-AC6854F73B86}" type="datetimeFigureOut">
              <a:rPr lang="en-US" smtClean="0"/>
              <a:t>4/8/2019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B8C40C-FF8D-4ED7-ACE1-767275BB799E}" type="slidenum">
              <a:rPr lang="en-US" smtClean="0"/>
              <a:t>‹#›</a:t>
            </a:fld>
            <a:endParaRPr lang="en-US"/>
          </a:p>
        </p:txBody>
      </p:sp>
    </p:spTree>
    <p:extLst>
      <p:ext uri="{BB962C8B-B14F-4D97-AF65-F5344CB8AC3E}">
        <p14:creationId xmlns:p14="http://schemas.microsoft.com/office/powerpoint/2010/main" val="1343184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smtClean="0"/>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97F0D7-0412-454D-A549-AC6854F73B86}" type="datetimeFigureOut">
              <a:rPr lang="en-US" smtClean="0"/>
              <a:t>4/8/2019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B8C40C-FF8D-4ED7-ACE1-767275BB799E}" type="slidenum">
              <a:rPr lang="en-US" smtClean="0"/>
              <a:t>‹#›</a:t>
            </a:fld>
            <a:endParaRPr lang="en-US"/>
          </a:p>
        </p:txBody>
      </p:sp>
    </p:spTree>
    <p:extLst>
      <p:ext uri="{BB962C8B-B14F-4D97-AF65-F5344CB8AC3E}">
        <p14:creationId xmlns:p14="http://schemas.microsoft.com/office/powerpoint/2010/main" val="1949329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smtClean="0"/>
              <a:t>Click icon to add picture</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97F0D7-0412-454D-A549-AC6854F73B86}" type="datetimeFigureOut">
              <a:rPr lang="en-US" smtClean="0"/>
              <a:t>4/8/2019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B8C40C-FF8D-4ED7-ACE1-767275BB799E}" type="slidenum">
              <a:rPr lang="en-US" smtClean="0"/>
              <a:t>‹#›</a:t>
            </a:fld>
            <a:endParaRPr lang="en-US"/>
          </a:p>
        </p:txBody>
      </p:sp>
    </p:spTree>
    <p:extLst>
      <p:ext uri="{BB962C8B-B14F-4D97-AF65-F5344CB8AC3E}">
        <p14:creationId xmlns:p14="http://schemas.microsoft.com/office/powerpoint/2010/main" val="2367455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3397F0D7-0412-454D-A549-AC6854F73B86}" type="datetimeFigureOut">
              <a:rPr lang="en-US" smtClean="0"/>
              <a:t>4/8/2019</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F4B8C40C-FF8D-4ED7-ACE1-767275BB799E}" type="slidenum">
              <a:rPr lang="en-US" smtClean="0"/>
              <a:t>‹#›</a:t>
            </a:fld>
            <a:endParaRPr lang="en-US"/>
          </a:p>
        </p:txBody>
      </p:sp>
    </p:spTree>
    <p:extLst>
      <p:ext uri="{BB962C8B-B14F-4D97-AF65-F5344CB8AC3E}">
        <p14:creationId xmlns:p14="http://schemas.microsoft.com/office/powerpoint/2010/main" val="22248651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12.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image" Target="../media/image45.emf"/></Relationships>
</file>

<file path=ppt/slides/_rels/slide1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8.emf"/><Relationship Id="rId1" Type="http://schemas.openxmlformats.org/officeDocument/2006/relationships/slideLayout" Target="../slideLayouts/slideLayout2.xml"/><Relationship Id="rId6" Type="http://schemas.openxmlformats.org/officeDocument/2006/relationships/image" Target="../media/image38.JPG"/><Relationship Id="rId5" Type="http://schemas.openxmlformats.org/officeDocument/2006/relationships/image" Target="../media/image39.JPG"/><Relationship Id="rId4" Type="http://schemas.openxmlformats.org/officeDocument/2006/relationships/image" Target="../media/image49.emf"/></Relationships>
</file>

<file path=ppt/slides/_rels/slide14.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3.emf"/><Relationship Id="rId1" Type="http://schemas.openxmlformats.org/officeDocument/2006/relationships/slideLayout" Target="../slideLayouts/slideLayout2.xml"/><Relationship Id="rId4" Type="http://schemas.openxmlformats.org/officeDocument/2006/relationships/image" Target="../media/image51.JPG"/></Relationships>
</file>

<file path=ppt/slides/_rels/slide15.xml.rels><?xml version="1.0" encoding="UTF-8" standalone="yes"?>
<Relationships xmlns="http://schemas.openxmlformats.org/package/2006/relationships"><Relationship Id="rId3" Type="http://schemas.openxmlformats.org/officeDocument/2006/relationships/image" Target="../media/image43.emf"/><Relationship Id="rId7" Type="http://schemas.openxmlformats.org/officeDocument/2006/relationships/image" Target="../media/image55.jpe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4.emf"/><Relationship Id="rId5" Type="http://schemas.openxmlformats.org/officeDocument/2006/relationships/hyperlink" Target="mailto:tomkennedy@pyramidmg.com" TargetMode="External"/><Relationship Id="rId4" Type="http://schemas.openxmlformats.org/officeDocument/2006/relationships/image" Target="../media/image53.emf"/></Relationships>
</file>

<file path=ppt/slides/_rels/slide16.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2.xml"/><Relationship Id="rId4" Type="http://schemas.openxmlformats.org/officeDocument/2006/relationships/image" Target="../media/image58.emf"/></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emf"/></Relationships>
</file>

<file path=ppt/slides/_rels/slide6.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emf"/><Relationship Id="rId7" Type="http://schemas.openxmlformats.org/officeDocument/2006/relationships/image" Target="../media/image30.emf"/><Relationship Id="rId2" Type="http://schemas.openxmlformats.org/officeDocument/2006/relationships/image" Target="../media/image25.emf"/><Relationship Id="rId1" Type="http://schemas.openxmlformats.org/officeDocument/2006/relationships/slideLayout" Target="../slideLayouts/slideLayout2.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 Id="rId9" Type="http://schemas.openxmlformats.org/officeDocument/2006/relationships/image" Target="../media/image32.jpeg"/></Relationships>
</file>

<file path=ppt/slides/_rels/slide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26.emf"/><Relationship Id="rId1" Type="http://schemas.openxmlformats.org/officeDocument/2006/relationships/slideLayout" Target="../slideLayouts/slideLayout2.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26.emf"/><Relationship Id="rId1" Type="http://schemas.openxmlformats.org/officeDocument/2006/relationships/slideLayout" Target="../slideLayouts/slideLayout2.xml"/><Relationship Id="rId5" Type="http://schemas.openxmlformats.org/officeDocument/2006/relationships/image" Target="../media/image39.JPG"/><Relationship Id="rId4" Type="http://schemas.openxmlformats.org/officeDocument/2006/relationships/image" Target="../media/image3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 y="0"/>
            <a:ext cx="10077651" cy="7772400"/>
          </a:xfrm>
          <a:prstGeom prst="rect">
            <a:avLst/>
          </a:prstGeom>
        </p:spPr>
      </p:pic>
      <p:pic>
        <p:nvPicPr>
          <p:cNvPr id="7" name="Picture 6"/>
          <p:cNvPicPr>
            <a:picLocks noChangeAspect="1"/>
          </p:cNvPicPr>
          <p:nvPr/>
        </p:nvPicPr>
        <p:blipFill rotWithShape="1">
          <a:blip r:embed="rId3"/>
          <a:srcRect l="23056"/>
          <a:stretch/>
        </p:blipFill>
        <p:spPr>
          <a:xfrm>
            <a:off x="134753" y="262913"/>
            <a:ext cx="6651058" cy="4280023"/>
          </a:xfrm>
          <a:prstGeom prst="rect">
            <a:avLst/>
          </a:prstGeom>
        </p:spPr>
      </p:pic>
      <p:pic>
        <p:nvPicPr>
          <p:cNvPr id="8" name="Picture 7"/>
          <p:cNvPicPr>
            <a:picLocks noChangeAspect="1"/>
          </p:cNvPicPr>
          <p:nvPr/>
        </p:nvPicPr>
        <p:blipFill>
          <a:blip r:embed="rId4"/>
          <a:stretch>
            <a:fillRect/>
          </a:stretch>
        </p:blipFill>
        <p:spPr>
          <a:xfrm>
            <a:off x="420975" y="6561161"/>
            <a:ext cx="1901250" cy="945000"/>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23193" t="10989" r="33649" b="1483"/>
          <a:stretch/>
        </p:blipFill>
        <p:spPr>
          <a:xfrm>
            <a:off x="6303657" y="1414914"/>
            <a:ext cx="3613275" cy="5496026"/>
          </a:xfrm>
          <a:prstGeom prst="rect">
            <a:avLst/>
          </a:prstGeom>
        </p:spPr>
      </p:pic>
    </p:spTree>
    <p:extLst>
      <p:ext uri="{BB962C8B-B14F-4D97-AF65-F5344CB8AC3E}">
        <p14:creationId xmlns:p14="http://schemas.microsoft.com/office/powerpoint/2010/main" val="750634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0058400" cy="7772400"/>
          </a:xfrm>
          <a:prstGeom prst="rect">
            <a:avLst/>
          </a:prstGeom>
        </p:spPr>
      </p:pic>
      <p:pic>
        <p:nvPicPr>
          <p:cNvPr id="7" name="Picture 6"/>
          <p:cNvPicPr>
            <a:picLocks noChangeAspect="1"/>
          </p:cNvPicPr>
          <p:nvPr/>
        </p:nvPicPr>
        <p:blipFill rotWithShape="1">
          <a:blip r:embed="rId3"/>
          <a:srcRect b="20576"/>
          <a:stretch/>
        </p:blipFill>
        <p:spPr>
          <a:xfrm>
            <a:off x="0" y="340941"/>
            <a:ext cx="7224225" cy="2537014"/>
          </a:xfrm>
          <a:prstGeom prst="rect">
            <a:avLst/>
          </a:prstGeom>
        </p:spPr>
      </p:pic>
      <p:sp>
        <p:nvSpPr>
          <p:cNvPr id="2" name="TextBox 1"/>
          <p:cNvSpPr txBox="1"/>
          <p:nvPr/>
        </p:nvSpPr>
        <p:spPr>
          <a:xfrm>
            <a:off x="760395" y="2956427"/>
            <a:ext cx="1994457" cy="707886"/>
          </a:xfrm>
          <a:prstGeom prst="rect">
            <a:avLst/>
          </a:prstGeom>
          <a:noFill/>
        </p:spPr>
        <p:txBody>
          <a:bodyPr wrap="none" rtlCol="0">
            <a:spAutoFit/>
          </a:bodyPr>
          <a:lstStyle/>
          <a:p>
            <a:r>
              <a:rPr lang="en-US" sz="4000" b="1" i="1" spc="300" dirty="0" smtClean="0">
                <a:solidFill>
                  <a:schemeClr val="bg1"/>
                </a:solidFill>
                <a:latin typeface="Century Gothic" panose="020B0502020202020204" pitchFamily="34" charset="0"/>
              </a:rPr>
              <a:t>$9,800</a:t>
            </a:r>
            <a:endParaRPr lang="en-US" sz="4000" b="1" i="1" spc="3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559754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1" y="9398"/>
            <a:ext cx="5819592" cy="7759455"/>
          </a:xfrm>
          <a:prstGeom prst="rect">
            <a:avLst/>
          </a:prstGeom>
        </p:spPr>
      </p:pic>
      <p:pic>
        <p:nvPicPr>
          <p:cNvPr id="4" name="Picture 3"/>
          <p:cNvPicPr>
            <a:picLocks noChangeAspect="1"/>
          </p:cNvPicPr>
          <p:nvPr/>
        </p:nvPicPr>
        <p:blipFill>
          <a:blip r:embed="rId3"/>
          <a:stretch>
            <a:fillRect/>
          </a:stretch>
        </p:blipFill>
        <p:spPr>
          <a:xfrm>
            <a:off x="4622430" y="0"/>
            <a:ext cx="5435970" cy="7772400"/>
          </a:xfrm>
          <a:prstGeom prst="rect">
            <a:avLst/>
          </a:prstGeom>
        </p:spPr>
      </p:pic>
      <p:sp>
        <p:nvSpPr>
          <p:cNvPr id="9" name="Rectangle 8"/>
          <p:cNvSpPr/>
          <p:nvPr/>
        </p:nvSpPr>
        <p:spPr>
          <a:xfrm>
            <a:off x="4842053" y="1479837"/>
            <a:ext cx="5029200" cy="1200329"/>
          </a:xfrm>
          <a:prstGeom prst="rect">
            <a:avLst/>
          </a:prstGeom>
        </p:spPr>
        <p:txBody>
          <a:bodyPr>
            <a:spAutoFit/>
          </a:bodyPr>
          <a:lstStyle/>
          <a:p>
            <a:pPr>
              <a:lnSpc>
                <a:spcPct val="150000"/>
              </a:lnSpc>
            </a:pPr>
            <a:r>
              <a:rPr lang="en-US" sz="1200" dirty="0" smtClean="0">
                <a:solidFill>
                  <a:schemeClr val="bg1"/>
                </a:solidFill>
                <a:latin typeface="Century Gothic" panose="020B0502020202020204" pitchFamily="34" charset="0"/>
              </a:rPr>
              <a:t>Make a splash and get your store noticed with a free ad on our new 65” freestanding digital directory screens, located in highly trafficked areas throughout the center. Directories can play HD video and audio for big impact. </a:t>
            </a:r>
            <a:endParaRPr lang="en-US" sz="1200" dirty="0">
              <a:solidFill>
                <a:schemeClr val="bg1"/>
              </a:solidFill>
              <a:latin typeface="Century Gothic" panose="020B0502020202020204" pitchFamily="34" charset="0"/>
            </a:endParaRPr>
          </a:p>
        </p:txBody>
      </p:sp>
      <p:pic>
        <p:nvPicPr>
          <p:cNvPr id="8" name="Picture 7"/>
          <p:cNvPicPr>
            <a:picLocks noChangeAspect="1"/>
          </p:cNvPicPr>
          <p:nvPr/>
        </p:nvPicPr>
        <p:blipFill>
          <a:blip r:embed="rId4"/>
          <a:stretch>
            <a:fillRect/>
          </a:stretch>
        </p:blipFill>
        <p:spPr>
          <a:xfrm>
            <a:off x="4622430" y="243156"/>
            <a:ext cx="4894385" cy="1163022"/>
          </a:xfrm>
          <a:prstGeom prst="rect">
            <a:avLst/>
          </a:prstGeom>
        </p:spPr>
      </p:pic>
      <p:sp>
        <p:nvSpPr>
          <p:cNvPr id="10" name="Rectangle 9"/>
          <p:cNvSpPr/>
          <p:nvPr/>
        </p:nvSpPr>
        <p:spPr>
          <a:xfrm>
            <a:off x="4899206" y="2886015"/>
            <a:ext cx="5029200" cy="4247317"/>
          </a:xfrm>
          <a:prstGeom prst="rect">
            <a:avLst/>
          </a:prstGeom>
        </p:spPr>
        <p:txBody>
          <a:bodyPr>
            <a:spAutoFit/>
          </a:bodyPr>
          <a:lstStyle/>
          <a:p>
            <a:pPr>
              <a:lnSpc>
                <a:spcPct val="150000"/>
              </a:lnSpc>
            </a:pPr>
            <a:r>
              <a:rPr lang="en-US" sz="1200" b="1" i="1" dirty="0" smtClean="0">
                <a:solidFill>
                  <a:schemeClr val="bg1"/>
                </a:solidFill>
                <a:latin typeface="Century Gothic" panose="020B0502020202020204" pitchFamily="34" charset="0"/>
              </a:rPr>
              <a:t>Digital Ad Screen Specs:</a:t>
            </a:r>
          </a:p>
          <a:p>
            <a:pPr>
              <a:lnSpc>
                <a:spcPct val="150000"/>
              </a:lnSpc>
            </a:pPr>
            <a:r>
              <a:rPr lang="en-US" sz="1200" dirty="0" smtClean="0">
                <a:solidFill>
                  <a:schemeClr val="bg1"/>
                </a:solidFill>
                <a:latin typeface="Century Gothic" panose="020B0502020202020204" pitchFamily="34" charset="0"/>
              </a:rPr>
              <a:t>• 65” Screens</a:t>
            </a:r>
          </a:p>
          <a:p>
            <a:pPr>
              <a:lnSpc>
                <a:spcPct val="150000"/>
              </a:lnSpc>
            </a:pPr>
            <a:r>
              <a:rPr lang="en-US" sz="1200" dirty="0" smtClean="0">
                <a:solidFill>
                  <a:schemeClr val="bg1"/>
                </a:solidFill>
                <a:latin typeface="Century Gothic" panose="020B0502020202020204" pitchFamily="34" charset="0"/>
              </a:rPr>
              <a:t>• :15 ad spots</a:t>
            </a:r>
          </a:p>
          <a:p>
            <a:pPr>
              <a:lnSpc>
                <a:spcPct val="150000"/>
              </a:lnSpc>
            </a:pPr>
            <a:r>
              <a:rPr lang="en-US" sz="1200" dirty="0" smtClean="0">
                <a:solidFill>
                  <a:schemeClr val="bg1"/>
                </a:solidFill>
                <a:latin typeface="Century Gothic" panose="020B0502020202020204" pitchFamily="34" charset="0"/>
              </a:rPr>
              <a:t>• 1080px wide 1920px tall</a:t>
            </a:r>
          </a:p>
          <a:p>
            <a:pPr>
              <a:lnSpc>
                <a:spcPct val="150000"/>
              </a:lnSpc>
            </a:pPr>
            <a:r>
              <a:rPr lang="en-US" sz="1200" dirty="0" smtClean="0">
                <a:solidFill>
                  <a:schemeClr val="bg1"/>
                </a:solidFill>
                <a:latin typeface="Century Gothic" panose="020B0502020202020204" pitchFamily="34" charset="0"/>
              </a:rPr>
              <a:t>• 72 dpi</a:t>
            </a:r>
          </a:p>
          <a:p>
            <a:pPr>
              <a:lnSpc>
                <a:spcPct val="150000"/>
              </a:lnSpc>
            </a:pPr>
            <a:r>
              <a:rPr lang="en-US" sz="1200" dirty="0" smtClean="0">
                <a:solidFill>
                  <a:schemeClr val="bg1"/>
                </a:solidFill>
                <a:latin typeface="Century Gothic" panose="020B0502020202020204" pitchFamily="34" charset="0"/>
              </a:rPr>
              <a:t>• .jpeg, .</a:t>
            </a:r>
            <a:r>
              <a:rPr lang="en-US" sz="1200" dirty="0" err="1" smtClean="0">
                <a:solidFill>
                  <a:schemeClr val="bg1"/>
                </a:solidFill>
                <a:latin typeface="Century Gothic" panose="020B0502020202020204" pitchFamily="34" charset="0"/>
              </a:rPr>
              <a:t>png</a:t>
            </a:r>
            <a:r>
              <a:rPr lang="en-US" sz="1200" dirty="0" smtClean="0">
                <a:solidFill>
                  <a:schemeClr val="bg1"/>
                </a:solidFill>
                <a:latin typeface="Century Gothic" panose="020B0502020202020204" pitchFamily="34" charset="0"/>
              </a:rPr>
              <a:t>, .mp4</a:t>
            </a:r>
          </a:p>
          <a:p>
            <a:pPr>
              <a:lnSpc>
                <a:spcPct val="150000"/>
              </a:lnSpc>
            </a:pPr>
            <a:endParaRPr lang="en-US" sz="1200" dirty="0" smtClean="0">
              <a:solidFill>
                <a:schemeClr val="bg1"/>
              </a:solidFill>
              <a:latin typeface="Century Gothic" panose="020B0502020202020204" pitchFamily="34" charset="0"/>
            </a:endParaRPr>
          </a:p>
          <a:p>
            <a:pPr>
              <a:lnSpc>
                <a:spcPct val="150000"/>
              </a:lnSpc>
            </a:pPr>
            <a:r>
              <a:rPr lang="en-US" sz="1200" b="1" i="1" dirty="0" smtClean="0">
                <a:solidFill>
                  <a:schemeClr val="bg1"/>
                </a:solidFill>
                <a:latin typeface="Century Gothic" panose="020B0502020202020204" pitchFamily="34" charset="0"/>
              </a:rPr>
              <a:t>Double-Sided Video Specs:</a:t>
            </a:r>
          </a:p>
          <a:p>
            <a:pPr>
              <a:lnSpc>
                <a:spcPct val="150000"/>
              </a:lnSpc>
            </a:pPr>
            <a:r>
              <a:rPr lang="en-US" sz="1200" dirty="0" smtClean="0">
                <a:solidFill>
                  <a:schemeClr val="bg1"/>
                </a:solidFill>
                <a:latin typeface="Century Gothic" panose="020B0502020202020204" pitchFamily="34" charset="0"/>
              </a:rPr>
              <a:t>• 8 Ad Rotation  </a:t>
            </a:r>
          </a:p>
          <a:p>
            <a:pPr>
              <a:lnSpc>
                <a:spcPct val="150000"/>
              </a:lnSpc>
            </a:pPr>
            <a:r>
              <a:rPr lang="en-US" sz="1200" dirty="0" smtClean="0">
                <a:solidFill>
                  <a:schemeClr val="bg1"/>
                </a:solidFill>
                <a:latin typeface="Century Gothic" panose="020B0502020202020204" pitchFamily="34" charset="0"/>
              </a:rPr>
              <a:t>• :15 second videos available </a:t>
            </a:r>
          </a:p>
          <a:p>
            <a:pPr>
              <a:lnSpc>
                <a:spcPct val="150000"/>
              </a:lnSpc>
            </a:pPr>
            <a:r>
              <a:rPr lang="en-US" sz="1200" dirty="0" smtClean="0">
                <a:solidFill>
                  <a:schemeClr val="bg1"/>
                </a:solidFill>
                <a:latin typeface="Century Gothic" panose="020B0502020202020204" pitchFamily="34" charset="0"/>
              </a:rPr>
              <a:t>• 4x3 or 16x9 ratio video- .mp4 or .</a:t>
            </a:r>
            <a:r>
              <a:rPr lang="en-US" sz="1200" dirty="0" err="1" smtClean="0">
                <a:solidFill>
                  <a:schemeClr val="bg1"/>
                </a:solidFill>
                <a:latin typeface="Century Gothic" panose="020B0502020202020204" pitchFamily="34" charset="0"/>
              </a:rPr>
              <a:t>mov</a:t>
            </a:r>
            <a:r>
              <a:rPr lang="en-US" sz="1200" dirty="0" smtClean="0">
                <a:solidFill>
                  <a:schemeClr val="bg1"/>
                </a:solidFill>
                <a:latin typeface="Century Gothic" panose="020B0502020202020204" pitchFamily="34" charset="0"/>
              </a:rPr>
              <a:t> horizontal</a:t>
            </a:r>
          </a:p>
          <a:p>
            <a:pPr>
              <a:lnSpc>
                <a:spcPct val="150000"/>
              </a:lnSpc>
            </a:pPr>
            <a:r>
              <a:rPr lang="en-US" sz="1200" dirty="0" smtClean="0">
                <a:solidFill>
                  <a:schemeClr val="bg1"/>
                </a:solidFill>
                <a:latin typeface="Century Gothic" panose="020B0502020202020204" pitchFamily="34" charset="0"/>
              </a:rPr>
              <a:t>• Frequency: Each :15 second video runs an estimated  	    37,180 times per day </a:t>
            </a:r>
          </a:p>
          <a:p>
            <a:pPr>
              <a:lnSpc>
                <a:spcPct val="150000"/>
              </a:lnSpc>
            </a:pPr>
            <a:endParaRPr lang="en-US" sz="1200" dirty="0" smtClean="0">
              <a:solidFill>
                <a:schemeClr val="bg1"/>
              </a:solidFill>
              <a:latin typeface="Century Gothic" panose="020B0502020202020204" pitchFamily="34" charset="0"/>
            </a:endParaRPr>
          </a:p>
          <a:p>
            <a:pPr>
              <a:lnSpc>
                <a:spcPct val="150000"/>
              </a:lnSpc>
            </a:pPr>
            <a:endParaRPr lang="en-US" sz="1200" dirty="0">
              <a:solidFill>
                <a:schemeClr val="bg1"/>
              </a:solidFill>
              <a:latin typeface="Century Gothic" panose="020B0502020202020204" pitchFamily="34" charset="0"/>
            </a:endParaRPr>
          </a:p>
        </p:txBody>
      </p:sp>
      <p:sp>
        <p:nvSpPr>
          <p:cNvPr id="11" name="Rectangle 10"/>
          <p:cNvSpPr/>
          <p:nvPr/>
        </p:nvSpPr>
        <p:spPr>
          <a:xfrm>
            <a:off x="4899206" y="6978233"/>
            <a:ext cx="5029200" cy="553998"/>
          </a:xfrm>
          <a:prstGeom prst="rect">
            <a:avLst/>
          </a:prstGeom>
        </p:spPr>
        <p:txBody>
          <a:bodyPr>
            <a:spAutoFit/>
          </a:bodyPr>
          <a:lstStyle/>
          <a:p>
            <a:r>
              <a:rPr lang="en-US" sz="1000" dirty="0" smtClean="0">
                <a:solidFill>
                  <a:schemeClr val="bg1"/>
                </a:solidFill>
                <a:latin typeface="Century Gothic" panose="020B0502020202020204" pitchFamily="34" charset="0"/>
              </a:rPr>
              <a:t>NOTE: Tenant responsible for providing copy and ad creative. Ads must adhere to specs and are subject to approval by the on-site team prior to posting.</a:t>
            </a:r>
            <a:endParaRPr lang="en-US" sz="1000" dirty="0">
              <a:solidFill>
                <a:schemeClr val="bg1"/>
              </a:solidFill>
              <a:latin typeface="Century Gothic" panose="020B0502020202020204" pitchFamily="34" charset="0"/>
            </a:endParaRPr>
          </a:p>
        </p:txBody>
      </p:sp>
      <p:sp>
        <p:nvSpPr>
          <p:cNvPr id="2" name="Freeform 1"/>
          <p:cNvSpPr/>
          <p:nvPr/>
        </p:nvSpPr>
        <p:spPr>
          <a:xfrm>
            <a:off x="-50800" y="-25400"/>
            <a:ext cx="2044700" cy="2057400"/>
          </a:xfrm>
          <a:custGeom>
            <a:avLst/>
            <a:gdLst>
              <a:gd name="connsiteX0" fmla="*/ 0 w 2044700"/>
              <a:gd name="connsiteY0" fmla="*/ 0 h 2057400"/>
              <a:gd name="connsiteX1" fmla="*/ 0 w 2044700"/>
              <a:gd name="connsiteY1" fmla="*/ 2057400 h 2057400"/>
              <a:gd name="connsiteX2" fmla="*/ 2044700 w 2044700"/>
              <a:gd name="connsiteY2" fmla="*/ 12700 h 2057400"/>
              <a:gd name="connsiteX3" fmla="*/ 0 w 2044700"/>
              <a:gd name="connsiteY3" fmla="*/ 0 h 2057400"/>
            </a:gdLst>
            <a:ahLst/>
            <a:cxnLst>
              <a:cxn ang="0">
                <a:pos x="connsiteX0" y="connsiteY0"/>
              </a:cxn>
              <a:cxn ang="0">
                <a:pos x="connsiteX1" y="connsiteY1"/>
              </a:cxn>
              <a:cxn ang="0">
                <a:pos x="connsiteX2" y="connsiteY2"/>
              </a:cxn>
              <a:cxn ang="0">
                <a:pos x="connsiteX3" y="connsiteY3"/>
              </a:cxn>
            </a:cxnLst>
            <a:rect l="l" t="t" r="r" b="b"/>
            <a:pathLst>
              <a:path w="2044700" h="2057400">
                <a:moveTo>
                  <a:pt x="0" y="0"/>
                </a:moveTo>
                <a:lnTo>
                  <a:pt x="0" y="2057400"/>
                </a:lnTo>
                <a:lnTo>
                  <a:pt x="2044700" y="12700"/>
                </a:lnTo>
                <a:lnTo>
                  <a:pt x="0" y="0"/>
                </a:lnTo>
                <a:close/>
              </a:path>
            </a:pathLst>
          </a:custGeom>
          <a:solidFill>
            <a:srgbClr val="044270">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rot="18910454">
            <a:off x="65402" y="541186"/>
            <a:ext cx="1367682" cy="461665"/>
          </a:xfrm>
          <a:prstGeom prst="rect">
            <a:avLst/>
          </a:prstGeom>
          <a:noFill/>
        </p:spPr>
        <p:txBody>
          <a:bodyPr wrap="none" rtlCol="0">
            <a:spAutoFit/>
          </a:bodyPr>
          <a:lstStyle/>
          <a:p>
            <a:r>
              <a:rPr lang="en-US" sz="2400" b="1" spc="300" dirty="0" smtClean="0">
                <a:solidFill>
                  <a:schemeClr val="bg1"/>
                </a:solidFill>
                <a:latin typeface="Century Gothic" panose="020B0502020202020204" pitchFamily="34" charset="0"/>
              </a:rPr>
              <a:t>$1,800</a:t>
            </a:r>
            <a:endParaRPr lang="en-US" sz="2400" b="1" spc="3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809705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22430" y="0"/>
            <a:ext cx="5435970" cy="7772400"/>
          </a:xfrm>
          <a:prstGeom prst="rect">
            <a:avLst/>
          </a:prstGeom>
        </p:spPr>
      </p:pic>
      <p:sp>
        <p:nvSpPr>
          <p:cNvPr id="9" name="Rectangle 8"/>
          <p:cNvSpPr/>
          <p:nvPr/>
        </p:nvSpPr>
        <p:spPr>
          <a:xfrm>
            <a:off x="4825815" y="1775112"/>
            <a:ext cx="5029200" cy="923330"/>
          </a:xfrm>
          <a:prstGeom prst="rect">
            <a:avLst/>
          </a:prstGeom>
        </p:spPr>
        <p:txBody>
          <a:bodyPr>
            <a:spAutoFit/>
          </a:bodyPr>
          <a:lstStyle/>
          <a:p>
            <a:pPr>
              <a:lnSpc>
                <a:spcPct val="150000"/>
              </a:lnSpc>
            </a:pPr>
            <a:r>
              <a:rPr lang="en-US" sz="1200" dirty="0" smtClean="0">
                <a:solidFill>
                  <a:schemeClr val="bg1"/>
                </a:solidFill>
                <a:latin typeface="Century Gothic" panose="020B0502020202020204" pitchFamily="34" charset="0"/>
              </a:rPr>
              <a:t>Our on-site team will place your store’s website banner ad directly on the homepage of www.shopsalmonrunmall.com for the biggest impact possible. </a:t>
            </a:r>
            <a:endParaRPr lang="en-US" sz="1200" dirty="0">
              <a:solidFill>
                <a:schemeClr val="bg1"/>
              </a:solidFill>
              <a:latin typeface="Century Gothic" panose="020B0502020202020204" pitchFamily="34" charset="0"/>
            </a:endParaRPr>
          </a:p>
        </p:txBody>
      </p:sp>
      <p:pic>
        <p:nvPicPr>
          <p:cNvPr id="8" name="Picture 7"/>
          <p:cNvPicPr>
            <a:picLocks noChangeAspect="1"/>
          </p:cNvPicPr>
          <p:nvPr/>
        </p:nvPicPr>
        <p:blipFill>
          <a:blip r:embed="rId3"/>
          <a:stretch>
            <a:fillRect/>
          </a:stretch>
        </p:blipFill>
        <p:spPr>
          <a:xfrm>
            <a:off x="4622430" y="218181"/>
            <a:ext cx="4893045" cy="1190741"/>
          </a:xfrm>
          <a:prstGeom prst="rect">
            <a:avLst/>
          </a:prstGeom>
        </p:spPr>
      </p:pic>
      <p:sp>
        <p:nvSpPr>
          <p:cNvPr id="11" name="Rectangle 10"/>
          <p:cNvSpPr/>
          <p:nvPr/>
        </p:nvSpPr>
        <p:spPr>
          <a:xfrm>
            <a:off x="4895850" y="3075182"/>
            <a:ext cx="5029200" cy="888256"/>
          </a:xfrm>
          <a:prstGeom prst="rect">
            <a:avLst/>
          </a:prstGeom>
        </p:spPr>
        <p:txBody>
          <a:bodyPr>
            <a:spAutoFit/>
          </a:bodyPr>
          <a:lstStyle/>
          <a:p>
            <a:pPr>
              <a:lnSpc>
                <a:spcPct val="150000"/>
              </a:lnSpc>
            </a:pPr>
            <a:r>
              <a:rPr lang="en-US" sz="1200" b="1" i="1" dirty="0" smtClean="0">
                <a:solidFill>
                  <a:schemeClr val="bg1"/>
                </a:solidFill>
                <a:latin typeface="Century Gothic" panose="020B0502020202020204" pitchFamily="34" charset="0"/>
              </a:rPr>
              <a:t>Ad Specs: </a:t>
            </a:r>
          </a:p>
          <a:p>
            <a:pPr>
              <a:lnSpc>
                <a:spcPct val="150000"/>
              </a:lnSpc>
            </a:pPr>
            <a:r>
              <a:rPr lang="en-US" sz="1200" dirty="0" smtClean="0">
                <a:solidFill>
                  <a:schemeClr val="bg1"/>
                </a:solidFill>
                <a:latin typeface="Century Gothic" panose="020B0502020202020204" pitchFamily="34" charset="0"/>
              </a:rPr>
              <a:t>• 1000px by 500px horizontal</a:t>
            </a:r>
          </a:p>
          <a:p>
            <a:pPr>
              <a:lnSpc>
                <a:spcPct val="150000"/>
              </a:lnSpc>
            </a:pPr>
            <a:r>
              <a:rPr lang="en-US" sz="1200" dirty="0" smtClean="0">
                <a:solidFill>
                  <a:schemeClr val="bg1"/>
                </a:solidFill>
                <a:latin typeface="Century Gothic" panose="020B0502020202020204" pitchFamily="34" charset="0"/>
              </a:rPr>
              <a:t>• RGB, 72ppi, .jpg or .</a:t>
            </a:r>
            <a:r>
              <a:rPr lang="en-US" sz="1200" dirty="0" err="1" smtClean="0">
                <a:solidFill>
                  <a:schemeClr val="bg1"/>
                </a:solidFill>
                <a:latin typeface="Century Gothic" panose="020B0502020202020204" pitchFamily="34" charset="0"/>
              </a:rPr>
              <a:t>png</a:t>
            </a:r>
            <a:endParaRPr lang="en-US" sz="1200" dirty="0">
              <a:solidFill>
                <a:schemeClr val="bg1"/>
              </a:solidFill>
              <a:latin typeface="Century Gothic" panose="020B0502020202020204" pitchFamily="34" charset="0"/>
            </a:endParaRPr>
          </a:p>
        </p:txBody>
      </p:sp>
      <p:pic>
        <p:nvPicPr>
          <p:cNvPr id="12" name="Picture 11"/>
          <p:cNvPicPr>
            <a:picLocks noChangeAspect="1"/>
          </p:cNvPicPr>
          <p:nvPr/>
        </p:nvPicPr>
        <p:blipFill>
          <a:blip r:embed="rId4"/>
          <a:stretch>
            <a:fillRect/>
          </a:stretch>
        </p:blipFill>
        <p:spPr>
          <a:xfrm>
            <a:off x="412337" y="1113122"/>
            <a:ext cx="3908376" cy="6241125"/>
          </a:xfrm>
          <a:prstGeom prst="rect">
            <a:avLst/>
          </a:prstGeom>
        </p:spPr>
      </p:pic>
      <p:pic>
        <p:nvPicPr>
          <p:cNvPr id="14" name="Picture 13"/>
          <p:cNvPicPr>
            <a:picLocks noChangeAspect="1"/>
          </p:cNvPicPr>
          <p:nvPr/>
        </p:nvPicPr>
        <p:blipFill>
          <a:blip r:embed="rId5"/>
          <a:stretch>
            <a:fillRect/>
          </a:stretch>
        </p:blipFill>
        <p:spPr>
          <a:xfrm>
            <a:off x="-19050" y="4497886"/>
            <a:ext cx="1687500" cy="315000"/>
          </a:xfrm>
          <a:prstGeom prst="rect">
            <a:avLst/>
          </a:prstGeom>
        </p:spPr>
      </p:pic>
      <p:pic>
        <p:nvPicPr>
          <p:cNvPr id="15" name="Picture 14"/>
          <p:cNvPicPr>
            <a:picLocks noChangeAspect="1"/>
          </p:cNvPicPr>
          <p:nvPr/>
        </p:nvPicPr>
        <p:blipFill>
          <a:blip r:embed="rId6"/>
          <a:stretch>
            <a:fillRect/>
          </a:stretch>
        </p:blipFill>
        <p:spPr>
          <a:xfrm>
            <a:off x="307562" y="4970386"/>
            <a:ext cx="4117926" cy="2068861"/>
          </a:xfrm>
          <a:prstGeom prst="rect">
            <a:avLst/>
          </a:prstGeom>
        </p:spPr>
      </p:pic>
      <p:sp>
        <p:nvSpPr>
          <p:cNvPr id="10" name="Freeform 9"/>
          <p:cNvSpPr/>
          <p:nvPr/>
        </p:nvSpPr>
        <p:spPr>
          <a:xfrm>
            <a:off x="-50800" y="-25400"/>
            <a:ext cx="2044700" cy="2057400"/>
          </a:xfrm>
          <a:custGeom>
            <a:avLst/>
            <a:gdLst>
              <a:gd name="connsiteX0" fmla="*/ 0 w 2044700"/>
              <a:gd name="connsiteY0" fmla="*/ 0 h 2057400"/>
              <a:gd name="connsiteX1" fmla="*/ 0 w 2044700"/>
              <a:gd name="connsiteY1" fmla="*/ 2057400 h 2057400"/>
              <a:gd name="connsiteX2" fmla="*/ 2044700 w 2044700"/>
              <a:gd name="connsiteY2" fmla="*/ 12700 h 2057400"/>
              <a:gd name="connsiteX3" fmla="*/ 0 w 2044700"/>
              <a:gd name="connsiteY3" fmla="*/ 0 h 2057400"/>
            </a:gdLst>
            <a:ahLst/>
            <a:cxnLst>
              <a:cxn ang="0">
                <a:pos x="connsiteX0" y="connsiteY0"/>
              </a:cxn>
              <a:cxn ang="0">
                <a:pos x="connsiteX1" y="connsiteY1"/>
              </a:cxn>
              <a:cxn ang="0">
                <a:pos x="connsiteX2" y="connsiteY2"/>
              </a:cxn>
              <a:cxn ang="0">
                <a:pos x="connsiteX3" y="connsiteY3"/>
              </a:cxn>
            </a:cxnLst>
            <a:rect l="l" t="t" r="r" b="b"/>
            <a:pathLst>
              <a:path w="2044700" h="2057400">
                <a:moveTo>
                  <a:pt x="0" y="0"/>
                </a:moveTo>
                <a:lnTo>
                  <a:pt x="0" y="2057400"/>
                </a:lnTo>
                <a:lnTo>
                  <a:pt x="2044700" y="12700"/>
                </a:lnTo>
                <a:lnTo>
                  <a:pt x="0" y="0"/>
                </a:lnTo>
                <a:close/>
              </a:path>
            </a:pathLst>
          </a:custGeom>
          <a:solidFill>
            <a:srgbClr val="044270">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18910454">
            <a:off x="65403" y="541186"/>
            <a:ext cx="1367682" cy="461665"/>
          </a:xfrm>
          <a:prstGeom prst="rect">
            <a:avLst/>
          </a:prstGeom>
          <a:noFill/>
        </p:spPr>
        <p:txBody>
          <a:bodyPr wrap="none" rtlCol="0">
            <a:spAutoFit/>
          </a:bodyPr>
          <a:lstStyle/>
          <a:p>
            <a:r>
              <a:rPr lang="en-US" sz="2400" b="1" spc="300" dirty="0" smtClean="0">
                <a:solidFill>
                  <a:schemeClr val="bg1"/>
                </a:solidFill>
                <a:latin typeface="Century Gothic" panose="020B0502020202020204" pitchFamily="34" charset="0"/>
              </a:rPr>
              <a:t>$1,500</a:t>
            </a:r>
            <a:endParaRPr lang="en-US" sz="2400" b="1" spc="3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094558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9597" t="13250" r="26409" b="11579"/>
          <a:stretch/>
        </p:blipFill>
        <p:spPr>
          <a:xfrm>
            <a:off x="-214604" y="1208157"/>
            <a:ext cx="4749282" cy="6461605"/>
          </a:xfrm>
          <a:prstGeom prst="rect">
            <a:avLst/>
          </a:prstGeom>
        </p:spPr>
      </p:pic>
      <p:pic>
        <p:nvPicPr>
          <p:cNvPr id="5" name="Picture 4"/>
          <p:cNvPicPr>
            <a:picLocks noChangeAspect="1"/>
          </p:cNvPicPr>
          <p:nvPr/>
        </p:nvPicPr>
        <p:blipFill>
          <a:blip r:embed="rId3"/>
          <a:stretch>
            <a:fillRect/>
          </a:stretch>
        </p:blipFill>
        <p:spPr>
          <a:xfrm>
            <a:off x="4622430" y="0"/>
            <a:ext cx="5435970" cy="7772400"/>
          </a:xfrm>
          <a:prstGeom prst="rect">
            <a:avLst/>
          </a:prstGeom>
        </p:spPr>
      </p:pic>
      <p:pic>
        <p:nvPicPr>
          <p:cNvPr id="6" name="Picture 5"/>
          <p:cNvPicPr>
            <a:picLocks noChangeAspect="1"/>
          </p:cNvPicPr>
          <p:nvPr/>
        </p:nvPicPr>
        <p:blipFill>
          <a:blip r:embed="rId4"/>
          <a:stretch>
            <a:fillRect/>
          </a:stretch>
        </p:blipFill>
        <p:spPr>
          <a:xfrm>
            <a:off x="4622430" y="312857"/>
            <a:ext cx="4826370" cy="1096065"/>
          </a:xfrm>
          <a:prstGeom prst="rect">
            <a:avLst/>
          </a:prstGeom>
        </p:spPr>
      </p:pic>
      <p:sp>
        <p:nvSpPr>
          <p:cNvPr id="8" name="Rectangle 7"/>
          <p:cNvSpPr/>
          <p:nvPr/>
        </p:nvSpPr>
        <p:spPr>
          <a:xfrm>
            <a:off x="4825815" y="1775112"/>
            <a:ext cx="5029200" cy="646331"/>
          </a:xfrm>
          <a:prstGeom prst="rect">
            <a:avLst/>
          </a:prstGeom>
        </p:spPr>
        <p:txBody>
          <a:bodyPr>
            <a:spAutoFit/>
          </a:bodyPr>
          <a:lstStyle/>
          <a:p>
            <a:pPr>
              <a:lnSpc>
                <a:spcPct val="150000"/>
              </a:lnSpc>
            </a:pPr>
            <a:r>
              <a:rPr lang="en-US" sz="1200" dirty="0" smtClean="0">
                <a:solidFill>
                  <a:schemeClr val="bg1"/>
                </a:solidFill>
                <a:latin typeface="Century Gothic" panose="020B0502020202020204" pitchFamily="34" charset="0"/>
              </a:rPr>
              <a:t>Place an email marketing banner ad in three upcoming email blasts for Salmon Run Mall</a:t>
            </a:r>
            <a:r>
              <a:rPr lang="en-US" sz="1200" dirty="0" smtClean="0">
                <a:solidFill>
                  <a:srgbClr val="FF0000"/>
                </a:solidFill>
                <a:latin typeface="Century Gothic" panose="020B0502020202020204" pitchFamily="34" charset="0"/>
              </a:rPr>
              <a:t>. </a:t>
            </a:r>
            <a:endParaRPr lang="en-US" sz="1200" dirty="0">
              <a:solidFill>
                <a:srgbClr val="FF0000"/>
              </a:solidFill>
              <a:latin typeface="Century Gothic" panose="020B0502020202020204" pitchFamily="34" charset="0"/>
            </a:endParaRPr>
          </a:p>
        </p:txBody>
      </p:sp>
      <p:sp>
        <p:nvSpPr>
          <p:cNvPr id="9" name="Rectangle 8"/>
          <p:cNvSpPr/>
          <p:nvPr/>
        </p:nvSpPr>
        <p:spPr>
          <a:xfrm>
            <a:off x="4825815" y="2901607"/>
            <a:ext cx="5029200" cy="1200329"/>
          </a:xfrm>
          <a:prstGeom prst="rect">
            <a:avLst/>
          </a:prstGeom>
        </p:spPr>
        <p:txBody>
          <a:bodyPr>
            <a:spAutoFit/>
          </a:bodyPr>
          <a:lstStyle/>
          <a:p>
            <a:pPr>
              <a:lnSpc>
                <a:spcPct val="150000"/>
              </a:lnSpc>
            </a:pPr>
            <a:r>
              <a:rPr lang="en-US" sz="1200" b="1" i="1" dirty="0" smtClean="0">
                <a:solidFill>
                  <a:schemeClr val="bg1"/>
                </a:solidFill>
                <a:latin typeface="Century Gothic" panose="020B0502020202020204" pitchFamily="34" charset="0"/>
              </a:rPr>
              <a:t>Ad Specs: </a:t>
            </a:r>
          </a:p>
          <a:p>
            <a:pPr>
              <a:lnSpc>
                <a:spcPct val="150000"/>
              </a:lnSpc>
            </a:pPr>
            <a:r>
              <a:rPr lang="en-US" sz="1200" dirty="0" smtClean="0">
                <a:solidFill>
                  <a:schemeClr val="bg1"/>
                </a:solidFill>
                <a:latin typeface="Century Gothic" panose="020B0502020202020204" pitchFamily="34" charset="0"/>
              </a:rPr>
              <a:t>• 600px by 110px horizontal</a:t>
            </a:r>
          </a:p>
          <a:p>
            <a:pPr>
              <a:lnSpc>
                <a:spcPct val="150000"/>
              </a:lnSpc>
            </a:pPr>
            <a:r>
              <a:rPr lang="en-US" sz="1200" dirty="0" smtClean="0">
                <a:solidFill>
                  <a:schemeClr val="bg1"/>
                </a:solidFill>
                <a:latin typeface="Century Gothic" panose="020B0502020202020204" pitchFamily="34" charset="0"/>
              </a:rPr>
              <a:t>• RGB, 72ppi, .jpg or .</a:t>
            </a:r>
            <a:r>
              <a:rPr lang="en-US" sz="1200" dirty="0" err="1" smtClean="0">
                <a:solidFill>
                  <a:schemeClr val="bg1"/>
                </a:solidFill>
                <a:latin typeface="Century Gothic" panose="020B0502020202020204" pitchFamily="34" charset="0"/>
              </a:rPr>
              <a:t>png</a:t>
            </a:r>
            <a:endParaRPr lang="en-US" sz="1200" dirty="0" smtClean="0">
              <a:solidFill>
                <a:schemeClr val="bg1"/>
              </a:solidFill>
              <a:latin typeface="Century Gothic" panose="020B0502020202020204" pitchFamily="34" charset="0"/>
            </a:endParaRPr>
          </a:p>
          <a:p>
            <a:pPr>
              <a:lnSpc>
                <a:spcPct val="150000"/>
              </a:lnSpc>
            </a:pPr>
            <a:endParaRPr lang="en-US" sz="1200" dirty="0">
              <a:solidFill>
                <a:schemeClr val="bg1"/>
              </a:solidFill>
              <a:latin typeface="Century Gothic" panose="020B0502020202020204" pitchFamily="34" charset="0"/>
            </a:endParaRPr>
          </a:p>
        </p:txBody>
      </p:sp>
      <p:sp>
        <p:nvSpPr>
          <p:cNvPr id="10" name="Freeform 9"/>
          <p:cNvSpPr/>
          <p:nvPr/>
        </p:nvSpPr>
        <p:spPr>
          <a:xfrm>
            <a:off x="-50800" y="-25400"/>
            <a:ext cx="2044700" cy="2057400"/>
          </a:xfrm>
          <a:custGeom>
            <a:avLst/>
            <a:gdLst>
              <a:gd name="connsiteX0" fmla="*/ 0 w 2044700"/>
              <a:gd name="connsiteY0" fmla="*/ 0 h 2057400"/>
              <a:gd name="connsiteX1" fmla="*/ 0 w 2044700"/>
              <a:gd name="connsiteY1" fmla="*/ 2057400 h 2057400"/>
              <a:gd name="connsiteX2" fmla="*/ 2044700 w 2044700"/>
              <a:gd name="connsiteY2" fmla="*/ 12700 h 2057400"/>
              <a:gd name="connsiteX3" fmla="*/ 0 w 2044700"/>
              <a:gd name="connsiteY3" fmla="*/ 0 h 2057400"/>
            </a:gdLst>
            <a:ahLst/>
            <a:cxnLst>
              <a:cxn ang="0">
                <a:pos x="connsiteX0" y="connsiteY0"/>
              </a:cxn>
              <a:cxn ang="0">
                <a:pos x="connsiteX1" y="connsiteY1"/>
              </a:cxn>
              <a:cxn ang="0">
                <a:pos x="connsiteX2" y="connsiteY2"/>
              </a:cxn>
              <a:cxn ang="0">
                <a:pos x="connsiteX3" y="connsiteY3"/>
              </a:cxn>
            </a:cxnLst>
            <a:rect l="l" t="t" r="r" b="b"/>
            <a:pathLst>
              <a:path w="2044700" h="2057400">
                <a:moveTo>
                  <a:pt x="0" y="0"/>
                </a:moveTo>
                <a:lnTo>
                  <a:pt x="0" y="2057400"/>
                </a:lnTo>
                <a:lnTo>
                  <a:pt x="2044700" y="12700"/>
                </a:lnTo>
                <a:lnTo>
                  <a:pt x="0" y="0"/>
                </a:lnTo>
                <a:close/>
              </a:path>
            </a:pathLst>
          </a:custGeom>
          <a:solidFill>
            <a:srgbClr val="044270">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rot="18910454">
            <a:off x="65402" y="541186"/>
            <a:ext cx="1367682" cy="461665"/>
          </a:xfrm>
          <a:prstGeom prst="rect">
            <a:avLst/>
          </a:prstGeom>
          <a:noFill/>
        </p:spPr>
        <p:txBody>
          <a:bodyPr wrap="none" rtlCol="0">
            <a:spAutoFit/>
          </a:bodyPr>
          <a:lstStyle/>
          <a:p>
            <a:r>
              <a:rPr lang="en-US" sz="2400" b="1" spc="300" dirty="0" smtClean="0">
                <a:solidFill>
                  <a:schemeClr val="bg1"/>
                </a:solidFill>
                <a:latin typeface="Century Gothic" panose="020B0502020202020204" pitchFamily="34" charset="0"/>
              </a:rPr>
              <a:t>$1,500</a:t>
            </a:r>
            <a:endParaRPr lang="en-US" sz="2400" b="1" spc="300" dirty="0">
              <a:solidFill>
                <a:schemeClr val="bg1"/>
              </a:solidFill>
              <a:latin typeface="Century Gothic" panose="020B0502020202020204" pitchFamily="34" charset="0"/>
            </a:endParaRPr>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t="15404"/>
          <a:stretch/>
        </p:blipFill>
        <p:spPr>
          <a:xfrm>
            <a:off x="1175660" y="2024748"/>
            <a:ext cx="2534136" cy="2575244"/>
          </a:xfrm>
          <a:prstGeom prst="rect">
            <a:avLst/>
          </a:prstGeom>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t="8686"/>
          <a:stretch/>
        </p:blipFill>
        <p:spPr>
          <a:xfrm>
            <a:off x="1129005" y="4321074"/>
            <a:ext cx="2580791" cy="2350314"/>
          </a:xfrm>
          <a:prstGeom prst="rect">
            <a:avLst/>
          </a:prstGeom>
        </p:spPr>
      </p:pic>
    </p:spTree>
    <p:extLst>
      <p:ext uri="{BB962C8B-B14F-4D97-AF65-F5344CB8AC3E}">
        <p14:creationId xmlns:p14="http://schemas.microsoft.com/office/powerpoint/2010/main" val="3549411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22430" y="0"/>
            <a:ext cx="5435970" cy="7772400"/>
          </a:xfrm>
          <a:prstGeom prst="rect">
            <a:avLst/>
          </a:prstGeom>
        </p:spPr>
      </p:pic>
      <p:sp>
        <p:nvSpPr>
          <p:cNvPr id="10" name="Rectangle 9"/>
          <p:cNvSpPr/>
          <p:nvPr/>
        </p:nvSpPr>
        <p:spPr>
          <a:xfrm>
            <a:off x="4825815" y="1775112"/>
            <a:ext cx="5029200" cy="923330"/>
          </a:xfrm>
          <a:prstGeom prst="rect">
            <a:avLst/>
          </a:prstGeom>
        </p:spPr>
        <p:txBody>
          <a:bodyPr>
            <a:spAutoFit/>
          </a:bodyPr>
          <a:lstStyle/>
          <a:p>
            <a:pPr>
              <a:lnSpc>
                <a:spcPct val="150000"/>
              </a:lnSpc>
            </a:pPr>
            <a:r>
              <a:rPr lang="en-US" sz="1200" dirty="0" smtClean="0">
                <a:solidFill>
                  <a:schemeClr val="bg1"/>
                </a:solidFill>
                <a:latin typeface="Century Gothic" panose="020B0502020202020204" pitchFamily="34" charset="0"/>
              </a:rPr>
              <a:t>As a part of your opening, you’ll receive social media posts promoting your brand with exclusive giveaways such as gift cards supplied by tenant.</a:t>
            </a:r>
            <a:endParaRPr lang="en-US" sz="1200" dirty="0">
              <a:solidFill>
                <a:schemeClr val="bg1"/>
              </a:solidFill>
              <a:latin typeface="Century Gothic" panose="020B0502020202020204" pitchFamily="34" charset="0"/>
            </a:endParaRPr>
          </a:p>
        </p:txBody>
      </p:sp>
      <p:pic>
        <p:nvPicPr>
          <p:cNvPr id="9" name="Picture 8"/>
          <p:cNvPicPr>
            <a:picLocks noChangeAspect="1"/>
          </p:cNvPicPr>
          <p:nvPr/>
        </p:nvPicPr>
        <p:blipFill>
          <a:blip r:embed="rId3"/>
          <a:stretch>
            <a:fillRect/>
          </a:stretch>
        </p:blipFill>
        <p:spPr>
          <a:xfrm>
            <a:off x="4622430" y="210544"/>
            <a:ext cx="4873405" cy="1198378"/>
          </a:xfrm>
          <a:prstGeom prst="rect">
            <a:avLst/>
          </a:prstGeom>
        </p:spPr>
      </p:pic>
      <p:sp>
        <p:nvSpPr>
          <p:cNvPr id="7" name="Freeform 6"/>
          <p:cNvSpPr/>
          <p:nvPr/>
        </p:nvSpPr>
        <p:spPr>
          <a:xfrm>
            <a:off x="-50800" y="-25400"/>
            <a:ext cx="2044700" cy="2057400"/>
          </a:xfrm>
          <a:custGeom>
            <a:avLst/>
            <a:gdLst>
              <a:gd name="connsiteX0" fmla="*/ 0 w 2044700"/>
              <a:gd name="connsiteY0" fmla="*/ 0 h 2057400"/>
              <a:gd name="connsiteX1" fmla="*/ 0 w 2044700"/>
              <a:gd name="connsiteY1" fmla="*/ 2057400 h 2057400"/>
              <a:gd name="connsiteX2" fmla="*/ 2044700 w 2044700"/>
              <a:gd name="connsiteY2" fmla="*/ 12700 h 2057400"/>
              <a:gd name="connsiteX3" fmla="*/ 0 w 2044700"/>
              <a:gd name="connsiteY3" fmla="*/ 0 h 2057400"/>
            </a:gdLst>
            <a:ahLst/>
            <a:cxnLst>
              <a:cxn ang="0">
                <a:pos x="connsiteX0" y="connsiteY0"/>
              </a:cxn>
              <a:cxn ang="0">
                <a:pos x="connsiteX1" y="connsiteY1"/>
              </a:cxn>
              <a:cxn ang="0">
                <a:pos x="connsiteX2" y="connsiteY2"/>
              </a:cxn>
              <a:cxn ang="0">
                <a:pos x="connsiteX3" y="connsiteY3"/>
              </a:cxn>
            </a:cxnLst>
            <a:rect l="l" t="t" r="r" b="b"/>
            <a:pathLst>
              <a:path w="2044700" h="2057400">
                <a:moveTo>
                  <a:pt x="0" y="0"/>
                </a:moveTo>
                <a:lnTo>
                  <a:pt x="0" y="2057400"/>
                </a:lnTo>
                <a:lnTo>
                  <a:pt x="2044700" y="12700"/>
                </a:lnTo>
                <a:lnTo>
                  <a:pt x="0" y="0"/>
                </a:lnTo>
                <a:close/>
              </a:path>
            </a:pathLst>
          </a:custGeom>
          <a:solidFill>
            <a:srgbClr val="044270">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rot="18910454">
            <a:off x="65402" y="541186"/>
            <a:ext cx="1367682" cy="461665"/>
          </a:xfrm>
          <a:prstGeom prst="rect">
            <a:avLst/>
          </a:prstGeom>
          <a:noFill/>
        </p:spPr>
        <p:txBody>
          <a:bodyPr wrap="none" rtlCol="0">
            <a:spAutoFit/>
          </a:bodyPr>
          <a:lstStyle/>
          <a:p>
            <a:r>
              <a:rPr lang="en-US" sz="2400" b="1" spc="300" dirty="0" smtClean="0">
                <a:solidFill>
                  <a:schemeClr val="bg1"/>
                </a:solidFill>
                <a:latin typeface="Century Gothic" panose="020B0502020202020204" pitchFamily="34" charset="0"/>
              </a:rPr>
              <a:t>$5,000</a:t>
            </a:r>
            <a:endParaRPr lang="en-US" sz="2400" b="1" spc="300" dirty="0">
              <a:solidFill>
                <a:schemeClr val="bg1"/>
              </a:solidFill>
              <a:latin typeface="Century Gothic" panose="020B050202020202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014" y="2026860"/>
            <a:ext cx="4255002" cy="5060002"/>
          </a:xfrm>
          <a:prstGeom prst="rect">
            <a:avLst/>
          </a:prstGeom>
        </p:spPr>
      </p:pic>
    </p:spTree>
    <p:extLst>
      <p:ext uri="{BB962C8B-B14F-4D97-AF65-F5344CB8AC3E}">
        <p14:creationId xmlns:p14="http://schemas.microsoft.com/office/powerpoint/2010/main" val="816037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4764"/>
          <a:stretch/>
        </p:blipFill>
        <p:spPr>
          <a:xfrm>
            <a:off x="-9728" y="0"/>
            <a:ext cx="4934734" cy="7772400"/>
          </a:xfrm>
          <a:prstGeom prst="rect">
            <a:avLst/>
          </a:prstGeom>
        </p:spPr>
      </p:pic>
      <p:pic>
        <p:nvPicPr>
          <p:cNvPr id="4" name="Picture 3"/>
          <p:cNvPicPr>
            <a:picLocks noChangeAspect="1"/>
          </p:cNvPicPr>
          <p:nvPr/>
        </p:nvPicPr>
        <p:blipFill>
          <a:blip r:embed="rId3"/>
          <a:stretch>
            <a:fillRect/>
          </a:stretch>
        </p:blipFill>
        <p:spPr>
          <a:xfrm>
            <a:off x="4622430" y="0"/>
            <a:ext cx="5435970" cy="7772400"/>
          </a:xfrm>
          <a:prstGeom prst="rect">
            <a:avLst/>
          </a:prstGeom>
        </p:spPr>
      </p:pic>
      <p:sp>
        <p:nvSpPr>
          <p:cNvPr id="6" name="Rectangle 5"/>
          <p:cNvSpPr/>
          <p:nvPr/>
        </p:nvSpPr>
        <p:spPr>
          <a:xfrm>
            <a:off x="4825815" y="1775112"/>
            <a:ext cx="4931028" cy="1754326"/>
          </a:xfrm>
          <a:prstGeom prst="rect">
            <a:avLst/>
          </a:prstGeom>
        </p:spPr>
        <p:txBody>
          <a:bodyPr wrap="square">
            <a:spAutoFit/>
          </a:bodyPr>
          <a:lstStyle/>
          <a:p>
            <a:pPr>
              <a:lnSpc>
                <a:spcPct val="150000"/>
              </a:lnSpc>
            </a:pPr>
            <a:r>
              <a:rPr lang="en-US" sz="1200" dirty="0">
                <a:solidFill>
                  <a:schemeClr val="bg1"/>
                </a:solidFill>
                <a:latin typeface="Century Gothic" panose="020B0502020202020204" pitchFamily="34" charset="0"/>
              </a:rPr>
              <a:t>Additional advertising opportunities are available outside of the scope of the Pyramid Launch Pad. If you are interested in reaching even more potential customers in additional ways, please contact your Pyramid Advertising Solutions representative today.</a:t>
            </a:r>
          </a:p>
          <a:p>
            <a:pPr>
              <a:lnSpc>
                <a:spcPct val="150000"/>
              </a:lnSpc>
            </a:pPr>
            <a:r>
              <a:rPr lang="en-US" sz="1200" dirty="0">
                <a:solidFill>
                  <a:schemeClr val="bg1"/>
                </a:solidFill>
                <a:latin typeface="Century Gothic" panose="020B0502020202020204" pitchFamily="34" charset="0"/>
              </a:rPr>
              <a:t> </a:t>
            </a:r>
          </a:p>
        </p:txBody>
      </p:sp>
      <p:grpSp>
        <p:nvGrpSpPr>
          <p:cNvPr id="12" name="Group 11"/>
          <p:cNvGrpSpPr/>
          <p:nvPr/>
        </p:nvGrpSpPr>
        <p:grpSpPr>
          <a:xfrm>
            <a:off x="5859722" y="3461344"/>
            <a:ext cx="2993097" cy="3063128"/>
            <a:chOff x="683993" y="805991"/>
            <a:chExt cx="2993097" cy="3063128"/>
          </a:xfrm>
        </p:grpSpPr>
        <p:grpSp>
          <p:nvGrpSpPr>
            <p:cNvPr id="9" name="Group 8"/>
            <p:cNvGrpSpPr/>
            <p:nvPr/>
          </p:nvGrpSpPr>
          <p:grpSpPr>
            <a:xfrm>
              <a:off x="964370" y="805991"/>
              <a:ext cx="2712720" cy="2324464"/>
              <a:chOff x="789272" y="2194785"/>
              <a:chExt cx="2712720" cy="2324464"/>
            </a:xfrm>
          </p:grpSpPr>
          <p:pic>
            <p:nvPicPr>
              <p:cNvPr id="7" name="Picture 6"/>
              <p:cNvPicPr>
                <a:picLocks noChangeAspect="1"/>
              </p:cNvPicPr>
              <p:nvPr/>
            </p:nvPicPr>
            <p:blipFill rotWithShape="1">
              <a:blip r:embed="rId4"/>
              <a:srcRect r="71704"/>
              <a:stretch/>
            </p:blipFill>
            <p:spPr>
              <a:xfrm>
                <a:off x="789272" y="2194785"/>
                <a:ext cx="2440311" cy="2324464"/>
              </a:xfrm>
              <a:prstGeom prst="rect">
                <a:avLst/>
              </a:prstGeom>
            </p:spPr>
          </p:pic>
          <p:sp>
            <p:nvSpPr>
              <p:cNvPr id="8" name="Rectangle 7"/>
              <p:cNvSpPr/>
              <p:nvPr/>
            </p:nvSpPr>
            <p:spPr>
              <a:xfrm>
                <a:off x="953704" y="3051975"/>
                <a:ext cx="2548288" cy="307777"/>
              </a:xfrm>
              <a:prstGeom prst="rect">
                <a:avLst/>
              </a:prstGeom>
            </p:spPr>
            <p:txBody>
              <a:bodyPr wrap="square">
                <a:spAutoFit/>
              </a:bodyPr>
              <a:lstStyle/>
              <a:p>
                <a:r>
                  <a:rPr lang="en-US" sz="1400" b="1" dirty="0" smtClean="0">
                    <a:solidFill>
                      <a:srgbClr val="FF0000"/>
                    </a:solidFill>
                    <a:latin typeface="Century Gothic" panose="020B0502020202020204" pitchFamily="34" charset="0"/>
                  </a:rPr>
                  <a:t>INSERT AD REP PHOTO</a:t>
                </a:r>
                <a:endParaRPr lang="en-US" sz="1400" b="1" dirty="0">
                  <a:solidFill>
                    <a:srgbClr val="FF0000"/>
                  </a:solidFill>
                  <a:latin typeface="Century Gothic" panose="020B0502020202020204" pitchFamily="34" charset="0"/>
                </a:endParaRPr>
              </a:p>
            </p:txBody>
          </p:sp>
        </p:grpSp>
        <p:sp>
          <p:nvSpPr>
            <p:cNvPr id="10" name="Rectangle 9"/>
            <p:cNvSpPr/>
            <p:nvPr/>
          </p:nvSpPr>
          <p:spPr>
            <a:xfrm>
              <a:off x="683993" y="3130455"/>
              <a:ext cx="2961386" cy="738664"/>
            </a:xfrm>
            <a:prstGeom prst="rect">
              <a:avLst/>
            </a:prstGeom>
          </p:spPr>
          <p:txBody>
            <a:bodyPr wrap="square">
              <a:spAutoFit/>
            </a:bodyPr>
            <a:lstStyle/>
            <a:p>
              <a:pPr algn="ctr"/>
              <a:r>
                <a:rPr lang="en-US" sz="1400" b="1" dirty="0" smtClean="0">
                  <a:solidFill>
                    <a:srgbClr val="00AEEF"/>
                  </a:solidFill>
                  <a:latin typeface="Century Gothic" panose="020B0502020202020204" pitchFamily="34" charset="0"/>
                </a:rPr>
                <a:t>Tom Kennedy</a:t>
              </a:r>
            </a:p>
            <a:p>
              <a:pPr algn="ctr"/>
              <a:r>
                <a:rPr lang="en-US" sz="1400" b="1" dirty="0" smtClean="0">
                  <a:solidFill>
                    <a:srgbClr val="00AEEF"/>
                  </a:solidFill>
                  <a:latin typeface="Century Gothic" panose="020B0502020202020204" pitchFamily="34" charset="0"/>
                  <a:hlinkClick r:id="rId5"/>
                </a:rPr>
                <a:t>tomkennedy@pyramidmg.com</a:t>
              </a:r>
              <a:endParaRPr lang="en-US" sz="1400" b="1" dirty="0" smtClean="0">
                <a:solidFill>
                  <a:srgbClr val="00AEEF"/>
                </a:solidFill>
                <a:latin typeface="Century Gothic" panose="020B0502020202020204" pitchFamily="34" charset="0"/>
              </a:endParaRPr>
            </a:p>
            <a:p>
              <a:pPr algn="ctr"/>
              <a:r>
                <a:rPr lang="en-US" sz="1400" b="1" dirty="0" smtClean="0">
                  <a:solidFill>
                    <a:srgbClr val="00AEEF"/>
                  </a:solidFill>
                  <a:latin typeface="Century Gothic" panose="020B0502020202020204" pitchFamily="34" charset="0"/>
                </a:rPr>
                <a:t>315-410-6643</a:t>
              </a:r>
            </a:p>
          </p:txBody>
        </p:sp>
      </p:grpSp>
      <p:sp>
        <p:nvSpPr>
          <p:cNvPr id="11" name="Rectangle 10"/>
          <p:cNvSpPr/>
          <p:nvPr/>
        </p:nvSpPr>
        <p:spPr>
          <a:xfrm>
            <a:off x="4789658" y="6654363"/>
            <a:ext cx="4931028" cy="430887"/>
          </a:xfrm>
          <a:prstGeom prst="rect">
            <a:avLst/>
          </a:prstGeom>
        </p:spPr>
        <p:txBody>
          <a:bodyPr wrap="square">
            <a:spAutoFit/>
          </a:bodyPr>
          <a:lstStyle/>
          <a:p>
            <a:r>
              <a:rPr lang="en-US" sz="1100" b="1" i="1" dirty="0">
                <a:solidFill>
                  <a:schemeClr val="bg1"/>
                </a:solidFill>
                <a:latin typeface="Century Gothic" panose="020B0502020202020204" pitchFamily="34" charset="0"/>
              </a:rPr>
              <a:t>Additional Opportunities Available:</a:t>
            </a:r>
          </a:p>
          <a:p>
            <a:r>
              <a:rPr lang="en-US" sz="1100" dirty="0" smtClean="0">
                <a:solidFill>
                  <a:schemeClr val="bg1"/>
                </a:solidFill>
                <a:latin typeface="Century Gothic" panose="020B0502020202020204" pitchFamily="34" charset="0"/>
              </a:rPr>
              <a:t>Event Sponsorships, Recruiting, Center Branding</a:t>
            </a:r>
            <a:r>
              <a:rPr lang="en-US" sz="1100" dirty="0">
                <a:solidFill>
                  <a:schemeClr val="bg1"/>
                </a:solidFill>
                <a:latin typeface="Century Gothic" panose="020B0502020202020204" pitchFamily="34" charset="0"/>
              </a:rPr>
              <a:t> </a:t>
            </a:r>
          </a:p>
        </p:txBody>
      </p:sp>
      <p:pic>
        <p:nvPicPr>
          <p:cNvPr id="14" name="Picture 13"/>
          <p:cNvPicPr>
            <a:picLocks noChangeAspect="1"/>
          </p:cNvPicPr>
          <p:nvPr/>
        </p:nvPicPr>
        <p:blipFill>
          <a:blip r:embed="rId6"/>
          <a:stretch>
            <a:fillRect/>
          </a:stretch>
        </p:blipFill>
        <p:spPr>
          <a:xfrm>
            <a:off x="4612702" y="221119"/>
            <a:ext cx="4972635" cy="1212589"/>
          </a:xfrm>
          <a:prstGeom prst="rect">
            <a:avLst/>
          </a:prstGeom>
        </p:spPr>
      </p:pic>
      <p:pic>
        <p:nvPicPr>
          <p:cNvPr id="2" name="Picture 1"/>
          <p:cNvPicPr>
            <a:picLocks noChangeAspect="1"/>
          </p:cNvPicPr>
          <p:nvPr/>
        </p:nvPicPr>
        <p:blipFill rotWithShape="1">
          <a:blip r:embed="rId7" cstate="print">
            <a:extLst>
              <a:ext uri="{28A0092B-C50C-407E-A947-70E740481C1C}">
                <a14:useLocalDpi xmlns:a14="http://schemas.microsoft.com/office/drawing/2010/main" val="0"/>
              </a:ext>
            </a:extLst>
          </a:blip>
          <a:srcRect t="19928"/>
          <a:stretch/>
        </p:blipFill>
        <p:spPr>
          <a:xfrm>
            <a:off x="6225687" y="3529438"/>
            <a:ext cx="2162533" cy="2198211"/>
          </a:xfrm>
          <a:prstGeom prst="rect">
            <a:avLst/>
          </a:prstGeom>
        </p:spPr>
      </p:pic>
    </p:spTree>
    <p:extLst>
      <p:ext uri="{BB962C8B-B14F-4D97-AF65-F5344CB8AC3E}">
        <p14:creationId xmlns:p14="http://schemas.microsoft.com/office/powerpoint/2010/main" val="2477807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153" y="0"/>
            <a:ext cx="9958093" cy="7772400"/>
          </a:xfrm>
          <a:prstGeom prst="rect">
            <a:avLst/>
          </a:prstGeom>
        </p:spPr>
      </p:pic>
      <p:pic>
        <p:nvPicPr>
          <p:cNvPr id="5" name="Picture 4"/>
          <p:cNvPicPr>
            <a:picLocks noChangeAspect="1"/>
          </p:cNvPicPr>
          <p:nvPr/>
        </p:nvPicPr>
        <p:blipFill>
          <a:blip r:embed="rId3"/>
          <a:stretch>
            <a:fillRect/>
          </a:stretch>
        </p:blipFill>
        <p:spPr>
          <a:xfrm>
            <a:off x="3960449" y="5594512"/>
            <a:ext cx="2137500" cy="1068750"/>
          </a:xfrm>
          <a:prstGeom prst="rect">
            <a:avLst/>
          </a:prstGeom>
        </p:spPr>
      </p:pic>
      <p:pic>
        <p:nvPicPr>
          <p:cNvPr id="6" name="Picture 5"/>
          <p:cNvPicPr>
            <a:picLocks noChangeAspect="1"/>
          </p:cNvPicPr>
          <p:nvPr/>
        </p:nvPicPr>
        <p:blipFill>
          <a:blip r:embed="rId4"/>
          <a:stretch>
            <a:fillRect/>
          </a:stretch>
        </p:blipFill>
        <p:spPr>
          <a:xfrm>
            <a:off x="2242686" y="7127701"/>
            <a:ext cx="5574754" cy="468718"/>
          </a:xfrm>
          <a:prstGeom prst="rect">
            <a:avLst/>
          </a:prstGeom>
        </p:spPr>
      </p:pic>
    </p:spTree>
    <p:extLst>
      <p:ext uri="{BB962C8B-B14F-4D97-AF65-F5344CB8AC3E}">
        <p14:creationId xmlns:p14="http://schemas.microsoft.com/office/powerpoint/2010/main" val="384154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8" y="0"/>
            <a:ext cx="10052304" cy="7772400"/>
          </a:xfrm>
          <a:prstGeom prst="rect">
            <a:avLst/>
          </a:prstGeom>
        </p:spPr>
      </p:pic>
      <p:sp>
        <p:nvSpPr>
          <p:cNvPr id="7" name="Rectangle 6"/>
          <p:cNvSpPr/>
          <p:nvPr/>
        </p:nvSpPr>
        <p:spPr>
          <a:xfrm>
            <a:off x="294234" y="1606245"/>
            <a:ext cx="3931258" cy="646331"/>
          </a:xfrm>
          <a:prstGeom prst="rect">
            <a:avLst/>
          </a:prstGeom>
        </p:spPr>
        <p:txBody>
          <a:bodyPr wrap="square">
            <a:spAutoFit/>
          </a:bodyPr>
          <a:lstStyle/>
          <a:p>
            <a:r>
              <a:rPr lang="en-US" sz="1200" dirty="0" smtClean="0">
                <a:solidFill>
                  <a:schemeClr val="bg1"/>
                </a:solidFill>
                <a:latin typeface="Century Gothic" panose="020B0502020202020204" pitchFamily="34" charset="0"/>
              </a:rPr>
              <a:t>Unparalleled on-site marketing and advertising support over 90 days to help propel your brand to its biggest and best grand opening ever.</a:t>
            </a:r>
            <a:endParaRPr lang="en-US" sz="1200" dirty="0">
              <a:solidFill>
                <a:schemeClr val="bg1"/>
              </a:solidFill>
              <a:latin typeface="Century Gothic" panose="020B0502020202020204" pitchFamily="34" charset="0"/>
            </a:endParaRPr>
          </a:p>
        </p:txBody>
      </p:sp>
      <p:pic>
        <p:nvPicPr>
          <p:cNvPr id="13" name="Picture 12"/>
          <p:cNvPicPr>
            <a:picLocks noChangeAspect="1"/>
          </p:cNvPicPr>
          <p:nvPr/>
        </p:nvPicPr>
        <p:blipFill>
          <a:blip r:embed="rId3"/>
          <a:stretch>
            <a:fillRect/>
          </a:stretch>
        </p:blipFill>
        <p:spPr>
          <a:xfrm>
            <a:off x="-611079" y="256245"/>
            <a:ext cx="5501251" cy="1350000"/>
          </a:xfrm>
          <a:prstGeom prst="rect">
            <a:avLst/>
          </a:prstGeom>
        </p:spPr>
      </p:pic>
      <p:pic>
        <p:nvPicPr>
          <p:cNvPr id="14" name="Picture 13"/>
          <p:cNvPicPr>
            <a:picLocks noChangeAspect="1"/>
          </p:cNvPicPr>
          <p:nvPr/>
        </p:nvPicPr>
        <p:blipFill>
          <a:blip r:embed="rId4"/>
          <a:stretch>
            <a:fillRect/>
          </a:stretch>
        </p:blipFill>
        <p:spPr>
          <a:xfrm>
            <a:off x="3941504" y="1468877"/>
            <a:ext cx="5636363" cy="5606698"/>
          </a:xfrm>
          <a:prstGeom prst="rect">
            <a:avLst/>
          </a:prstGeom>
        </p:spPr>
      </p:pic>
    </p:spTree>
    <p:extLst>
      <p:ext uri="{BB962C8B-B14F-4D97-AF65-F5344CB8AC3E}">
        <p14:creationId xmlns:p14="http://schemas.microsoft.com/office/powerpoint/2010/main" val="615161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0052304" cy="7772400"/>
          </a:xfrm>
          <a:prstGeom prst="rect">
            <a:avLst/>
          </a:prstGeom>
        </p:spPr>
      </p:pic>
      <p:sp>
        <p:nvSpPr>
          <p:cNvPr id="9" name="Rectangle 8"/>
          <p:cNvSpPr/>
          <p:nvPr/>
        </p:nvSpPr>
        <p:spPr>
          <a:xfrm>
            <a:off x="3787438" y="5290212"/>
            <a:ext cx="3043399" cy="738664"/>
          </a:xfrm>
          <a:prstGeom prst="rect">
            <a:avLst/>
          </a:prstGeom>
        </p:spPr>
        <p:txBody>
          <a:bodyPr wrap="square">
            <a:spAutoFit/>
          </a:bodyPr>
          <a:lstStyle/>
          <a:p>
            <a:pPr algn="ctr"/>
            <a:r>
              <a:rPr lang="en-US" sz="1400" b="1" dirty="0" smtClean="0">
                <a:solidFill>
                  <a:srgbClr val="00AEEF"/>
                </a:solidFill>
                <a:latin typeface="Century Gothic" panose="020B0502020202020204" pitchFamily="34" charset="0"/>
              </a:rPr>
              <a:t>Karla Woods</a:t>
            </a:r>
          </a:p>
          <a:p>
            <a:pPr algn="ctr"/>
            <a:r>
              <a:rPr lang="en-US" sz="1400" b="1" dirty="0" smtClean="0">
                <a:solidFill>
                  <a:srgbClr val="00AEEF"/>
                </a:solidFill>
                <a:latin typeface="Century Gothic" panose="020B0502020202020204" pitchFamily="34" charset="0"/>
              </a:rPr>
              <a:t>Marketing Director</a:t>
            </a:r>
          </a:p>
          <a:p>
            <a:pPr algn="ctr"/>
            <a:r>
              <a:rPr lang="en-US" sz="1400" b="1" dirty="0" smtClean="0">
                <a:solidFill>
                  <a:srgbClr val="00AEEF"/>
                </a:solidFill>
                <a:latin typeface="Century Gothic" panose="020B0502020202020204" pitchFamily="34" charset="0"/>
              </a:rPr>
              <a:t>315-788-9210, ext. 205</a:t>
            </a:r>
          </a:p>
        </p:txBody>
      </p:sp>
      <p:pic>
        <p:nvPicPr>
          <p:cNvPr id="2" name="Picture 1"/>
          <p:cNvPicPr>
            <a:picLocks noChangeAspect="1"/>
          </p:cNvPicPr>
          <p:nvPr/>
        </p:nvPicPr>
        <p:blipFill>
          <a:blip r:embed="rId3"/>
          <a:stretch>
            <a:fillRect/>
          </a:stretch>
        </p:blipFill>
        <p:spPr>
          <a:xfrm>
            <a:off x="-25827" y="184866"/>
            <a:ext cx="6452457" cy="1271262"/>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r="22532"/>
          <a:stretch/>
        </p:blipFill>
        <p:spPr>
          <a:xfrm>
            <a:off x="4389070" y="2051081"/>
            <a:ext cx="1840133" cy="3239131"/>
          </a:xfrm>
          <a:prstGeom prst="rect">
            <a:avLst/>
          </a:prstGeom>
        </p:spPr>
      </p:pic>
    </p:spTree>
    <p:extLst>
      <p:ext uri="{BB962C8B-B14F-4D97-AF65-F5344CB8AC3E}">
        <p14:creationId xmlns:p14="http://schemas.microsoft.com/office/powerpoint/2010/main" val="4209275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2608" y="0"/>
            <a:ext cx="10052304" cy="7772400"/>
          </a:xfrm>
          <a:prstGeom prst="rect">
            <a:avLst/>
          </a:prstGeom>
        </p:spPr>
      </p:pic>
      <p:pic>
        <p:nvPicPr>
          <p:cNvPr id="4" name="Picture 3"/>
          <p:cNvPicPr>
            <a:picLocks noChangeAspect="1"/>
          </p:cNvPicPr>
          <p:nvPr/>
        </p:nvPicPr>
        <p:blipFill>
          <a:blip r:embed="rId3"/>
          <a:stretch>
            <a:fillRect/>
          </a:stretch>
        </p:blipFill>
        <p:spPr>
          <a:xfrm>
            <a:off x="-593754" y="131867"/>
            <a:ext cx="5069502" cy="1298540"/>
          </a:xfrm>
          <a:prstGeom prst="rect">
            <a:avLst/>
          </a:prstGeom>
        </p:spPr>
      </p:pic>
      <p:pic>
        <p:nvPicPr>
          <p:cNvPr id="17" name="Picture 16"/>
          <p:cNvPicPr>
            <a:picLocks noChangeAspect="1"/>
          </p:cNvPicPr>
          <p:nvPr/>
        </p:nvPicPr>
        <p:blipFill rotWithShape="1">
          <a:blip r:embed="rId4"/>
          <a:srcRect b="37340"/>
          <a:stretch/>
        </p:blipFill>
        <p:spPr>
          <a:xfrm>
            <a:off x="354635" y="1184650"/>
            <a:ext cx="9435830" cy="4281872"/>
          </a:xfrm>
          <a:prstGeom prst="rect">
            <a:avLst/>
          </a:prstGeom>
        </p:spPr>
      </p:pic>
      <p:sp>
        <p:nvSpPr>
          <p:cNvPr id="2" name="Rectangle 1"/>
          <p:cNvSpPr/>
          <p:nvPr/>
        </p:nvSpPr>
        <p:spPr>
          <a:xfrm>
            <a:off x="1180533" y="5654618"/>
            <a:ext cx="5029200" cy="861774"/>
          </a:xfrm>
          <a:prstGeom prst="rect">
            <a:avLst/>
          </a:prstGeom>
        </p:spPr>
        <p:txBody>
          <a:bodyPr>
            <a:spAutoFit/>
          </a:bodyPr>
          <a:lstStyle/>
          <a:p>
            <a:r>
              <a:rPr lang="en-US" sz="1000" b="1" dirty="0">
                <a:solidFill>
                  <a:schemeClr val="bg1"/>
                </a:solidFill>
                <a:latin typeface="Century Gothic" panose="020B0502020202020204" pitchFamily="34" charset="0"/>
              </a:rPr>
              <a:t>Rocket </a:t>
            </a:r>
            <a:r>
              <a:rPr lang="en-US" sz="1000" b="1" dirty="0" smtClean="0">
                <a:solidFill>
                  <a:schemeClr val="bg1"/>
                </a:solidFill>
                <a:latin typeface="Century Gothic" panose="020B0502020202020204" pitchFamily="34" charset="0"/>
              </a:rPr>
              <a:t>Booster Phase ($9,800 value)</a:t>
            </a:r>
            <a:endParaRPr lang="en-US" sz="1000" b="1" dirty="0">
              <a:solidFill>
                <a:schemeClr val="bg1"/>
              </a:solidFill>
              <a:latin typeface="Century Gothic" panose="020B0502020202020204" pitchFamily="34" charset="0"/>
            </a:endParaRPr>
          </a:p>
          <a:p>
            <a:r>
              <a:rPr lang="en-US" sz="1000" b="1" dirty="0">
                <a:solidFill>
                  <a:schemeClr val="bg1"/>
                </a:solidFill>
                <a:latin typeface="Century Gothic" panose="020B0502020202020204" pitchFamily="34" charset="0"/>
              </a:rPr>
              <a:t>90-Days FREE On-site </a:t>
            </a:r>
            <a:r>
              <a:rPr lang="en-US" sz="1000" b="1" dirty="0" smtClean="0">
                <a:solidFill>
                  <a:schemeClr val="bg1"/>
                </a:solidFill>
                <a:latin typeface="Century Gothic" panose="020B0502020202020204" pitchFamily="34" charset="0"/>
              </a:rPr>
              <a:t>Digital </a:t>
            </a:r>
            <a:r>
              <a:rPr lang="en-US" sz="1000" b="1" dirty="0">
                <a:solidFill>
                  <a:schemeClr val="bg1"/>
                </a:solidFill>
                <a:latin typeface="Century Gothic" panose="020B0502020202020204" pitchFamily="34" charset="0"/>
              </a:rPr>
              <a:t>Advertising </a:t>
            </a:r>
          </a:p>
          <a:p>
            <a:r>
              <a:rPr lang="en-US" sz="1000" b="1" dirty="0">
                <a:solidFill>
                  <a:schemeClr val="bg1"/>
                </a:solidFill>
                <a:latin typeface="Century Gothic" panose="020B0502020202020204" pitchFamily="34" charset="0"/>
              </a:rPr>
              <a:t>(30 Days Pre-Open, 30 Days </a:t>
            </a:r>
            <a:endParaRPr lang="en-US" sz="1000" b="1" dirty="0" smtClean="0">
              <a:solidFill>
                <a:schemeClr val="bg1"/>
              </a:solidFill>
              <a:latin typeface="Century Gothic" panose="020B0502020202020204" pitchFamily="34" charset="0"/>
            </a:endParaRPr>
          </a:p>
          <a:p>
            <a:r>
              <a:rPr lang="en-US" sz="1000" b="1" dirty="0" smtClean="0">
                <a:solidFill>
                  <a:schemeClr val="bg1"/>
                </a:solidFill>
                <a:latin typeface="Century Gothic" panose="020B0502020202020204" pitchFamily="34" charset="0"/>
              </a:rPr>
              <a:t>Now </a:t>
            </a:r>
            <a:r>
              <a:rPr lang="en-US" sz="1000" b="1" dirty="0">
                <a:solidFill>
                  <a:schemeClr val="bg1"/>
                </a:solidFill>
                <a:latin typeface="Century Gothic" panose="020B0502020202020204" pitchFamily="34" charset="0"/>
              </a:rPr>
              <a:t>Open, 30 Days Post-Open)</a:t>
            </a:r>
          </a:p>
          <a:p>
            <a:r>
              <a:rPr lang="en-US" sz="1000" b="1" dirty="0">
                <a:solidFill>
                  <a:schemeClr val="bg1"/>
                </a:solidFill>
                <a:latin typeface="Century Gothic" panose="020B0502020202020204" pitchFamily="34" charset="0"/>
              </a:rPr>
              <a:t> </a:t>
            </a:r>
          </a:p>
        </p:txBody>
      </p:sp>
      <p:pic>
        <p:nvPicPr>
          <p:cNvPr id="3" name="Picture 2"/>
          <p:cNvPicPr>
            <a:picLocks noChangeAspect="1"/>
          </p:cNvPicPr>
          <p:nvPr/>
        </p:nvPicPr>
        <p:blipFill>
          <a:blip r:embed="rId5"/>
          <a:stretch>
            <a:fillRect/>
          </a:stretch>
        </p:blipFill>
        <p:spPr>
          <a:xfrm>
            <a:off x="354635" y="5539461"/>
            <a:ext cx="708750" cy="720000"/>
          </a:xfrm>
          <a:prstGeom prst="rect">
            <a:avLst/>
          </a:prstGeom>
        </p:spPr>
      </p:pic>
      <p:pic>
        <p:nvPicPr>
          <p:cNvPr id="7" name="Picture 6"/>
          <p:cNvPicPr>
            <a:picLocks noChangeAspect="1"/>
          </p:cNvPicPr>
          <p:nvPr/>
        </p:nvPicPr>
        <p:blipFill rotWithShape="1">
          <a:blip r:embed="rId6"/>
          <a:srcRect t="-1" r="14747" b="-35462"/>
          <a:stretch/>
        </p:blipFill>
        <p:spPr>
          <a:xfrm>
            <a:off x="1305531" y="5603947"/>
            <a:ext cx="2196320" cy="45719"/>
          </a:xfrm>
          <a:prstGeom prst="rect">
            <a:avLst/>
          </a:prstGeom>
        </p:spPr>
      </p:pic>
      <p:pic>
        <p:nvPicPr>
          <p:cNvPr id="9" name="Picture 8"/>
          <p:cNvPicPr>
            <a:picLocks noChangeAspect="1"/>
          </p:cNvPicPr>
          <p:nvPr/>
        </p:nvPicPr>
        <p:blipFill rotWithShape="1">
          <a:blip r:embed="rId6"/>
          <a:srcRect t="-1" r="14747" b="-35462"/>
          <a:stretch/>
        </p:blipFill>
        <p:spPr>
          <a:xfrm>
            <a:off x="3812457" y="5603947"/>
            <a:ext cx="2196320" cy="45719"/>
          </a:xfrm>
          <a:prstGeom prst="rect">
            <a:avLst/>
          </a:prstGeom>
        </p:spPr>
      </p:pic>
      <p:pic>
        <p:nvPicPr>
          <p:cNvPr id="10" name="Picture 9"/>
          <p:cNvPicPr>
            <a:picLocks noChangeAspect="1"/>
          </p:cNvPicPr>
          <p:nvPr/>
        </p:nvPicPr>
        <p:blipFill rotWithShape="1">
          <a:blip r:embed="rId6"/>
          <a:srcRect t="-1" r="14747" b="-35462"/>
          <a:stretch/>
        </p:blipFill>
        <p:spPr>
          <a:xfrm>
            <a:off x="6369298" y="5603946"/>
            <a:ext cx="2196320" cy="45719"/>
          </a:xfrm>
          <a:prstGeom prst="rect">
            <a:avLst/>
          </a:prstGeom>
        </p:spPr>
      </p:pic>
      <p:sp>
        <p:nvSpPr>
          <p:cNvPr id="8" name="Rectangle 7"/>
          <p:cNvSpPr/>
          <p:nvPr/>
        </p:nvSpPr>
        <p:spPr>
          <a:xfrm>
            <a:off x="3770643" y="5679101"/>
            <a:ext cx="5029200" cy="2169825"/>
          </a:xfrm>
          <a:prstGeom prst="rect">
            <a:avLst/>
          </a:prstGeom>
        </p:spPr>
        <p:txBody>
          <a:bodyPr>
            <a:spAutoFit/>
          </a:bodyPr>
          <a:lstStyle/>
          <a:p>
            <a:r>
              <a:rPr lang="en-US" sz="900" b="1" dirty="0">
                <a:solidFill>
                  <a:schemeClr val="bg1"/>
                </a:solidFill>
                <a:latin typeface="Century Gothic" panose="020B0502020202020204" pitchFamily="34" charset="0"/>
              </a:rPr>
              <a:t>Dynamic Digital Directory Ad </a:t>
            </a:r>
          </a:p>
          <a:p>
            <a:r>
              <a:rPr lang="en-US" sz="900" b="1" dirty="0" smtClean="0">
                <a:solidFill>
                  <a:schemeClr val="bg1"/>
                </a:solidFill>
                <a:latin typeface="Century Gothic" panose="020B0502020202020204" pitchFamily="34" charset="0"/>
              </a:rPr>
              <a:t>($1,800 Value)</a:t>
            </a:r>
            <a:endParaRPr lang="en-US" sz="900" b="1" dirty="0">
              <a:solidFill>
                <a:schemeClr val="bg1"/>
              </a:solidFill>
              <a:latin typeface="Century Gothic" panose="020B0502020202020204" pitchFamily="34" charset="0"/>
            </a:endParaRPr>
          </a:p>
          <a:p>
            <a:endParaRPr lang="en-US" sz="900" b="1" dirty="0">
              <a:solidFill>
                <a:schemeClr val="bg1"/>
              </a:solidFill>
              <a:latin typeface="Century Gothic" panose="020B0502020202020204" pitchFamily="34" charset="0"/>
            </a:endParaRPr>
          </a:p>
          <a:p>
            <a:r>
              <a:rPr lang="en-US" sz="900" b="1" dirty="0">
                <a:solidFill>
                  <a:schemeClr val="bg1"/>
                </a:solidFill>
                <a:latin typeface="Century Gothic" panose="020B0502020202020204" pitchFamily="34" charset="0"/>
              </a:rPr>
              <a:t>Website Banner Ad </a:t>
            </a:r>
          </a:p>
          <a:p>
            <a:r>
              <a:rPr lang="en-US" sz="900" b="1" dirty="0" smtClean="0">
                <a:solidFill>
                  <a:schemeClr val="bg1"/>
                </a:solidFill>
                <a:latin typeface="Century Gothic" panose="020B0502020202020204" pitchFamily="34" charset="0"/>
              </a:rPr>
              <a:t>($1,500 </a:t>
            </a:r>
            <a:r>
              <a:rPr lang="en-US" sz="900" b="1" dirty="0">
                <a:solidFill>
                  <a:schemeClr val="bg1"/>
                </a:solidFill>
                <a:latin typeface="Century Gothic" panose="020B0502020202020204" pitchFamily="34" charset="0"/>
              </a:rPr>
              <a:t>Value)</a:t>
            </a:r>
          </a:p>
          <a:p>
            <a:endParaRPr lang="en-US" sz="900" b="1" dirty="0">
              <a:solidFill>
                <a:schemeClr val="bg1"/>
              </a:solidFill>
              <a:latin typeface="Century Gothic" panose="020B0502020202020204" pitchFamily="34" charset="0"/>
            </a:endParaRPr>
          </a:p>
          <a:p>
            <a:r>
              <a:rPr lang="en-US" sz="900" b="1" dirty="0" smtClean="0">
                <a:solidFill>
                  <a:schemeClr val="bg1"/>
                </a:solidFill>
                <a:latin typeface="Century Gothic" panose="020B0502020202020204" pitchFamily="34" charset="0"/>
              </a:rPr>
              <a:t>Email Marketing Ads </a:t>
            </a:r>
          </a:p>
          <a:p>
            <a:r>
              <a:rPr lang="en-US" sz="900" b="1" dirty="0" smtClean="0">
                <a:solidFill>
                  <a:schemeClr val="bg1"/>
                </a:solidFill>
                <a:latin typeface="Century Gothic" panose="020B0502020202020204" pitchFamily="34" charset="0"/>
              </a:rPr>
              <a:t>($1,500 Value)</a:t>
            </a:r>
          </a:p>
          <a:p>
            <a:endParaRPr lang="en-US" sz="900" b="1" dirty="0" smtClean="0">
              <a:solidFill>
                <a:schemeClr val="bg1"/>
              </a:solidFill>
              <a:latin typeface="Century Gothic" panose="020B0502020202020204" pitchFamily="34" charset="0"/>
            </a:endParaRPr>
          </a:p>
          <a:p>
            <a:r>
              <a:rPr lang="en-US" sz="900" b="1" dirty="0" smtClean="0">
                <a:solidFill>
                  <a:schemeClr val="bg1"/>
                </a:solidFill>
                <a:latin typeface="Century Gothic" panose="020B0502020202020204" pitchFamily="34" charset="0"/>
              </a:rPr>
              <a:t>Social </a:t>
            </a:r>
            <a:r>
              <a:rPr lang="en-US" sz="900" b="1" dirty="0">
                <a:solidFill>
                  <a:schemeClr val="bg1"/>
                </a:solidFill>
                <a:latin typeface="Century Gothic" panose="020B0502020202020204" pitchFamily="34" charset="0"/>
              </a:rPr>
              <a:t>Media Ads </a:t>
            </a:r>
          </a:p>
          <a:p>
            <a:r>
              <a:rPr lang="en-US" sz="900" b="1" dirty="0" smtClean="0">
                <a:solidFill>
                  <a:schemeClr val="bg1"/>
                </a:solidFill>
                <a:latin typeface="Century Gothic" panose="020B0502020202020204" pitchFamily="34" charset="0"/>
              </a:rPr>
              <a:t>($5,000 </a:t>
            </a:r>
            <a:r>
              <a:rPr lang="en-US" sz="900" b="1" dirty="0">
                <a:solidFill>
                  <a:schemeClr val="bg1"/>
                </a:solidFill>
                <a:latin typeface="Century Gothic" panose="020B0502020202020204" pitchFamily="34" charset="0"/>
              </a:rPr>
              <a:t>Value)</a:t>
            </a:r>
          </a:p>
          <a:p>
            <a:endParaRPr lang="en-US" sz="900" b="1" dirty="0">
              <a:solidFill>
                <a:schemeClr val="bg1"/>
              </a:solidFill>
              <a:latin typeface="Century Gothic" panose="020B0502020202020204" pitchFamily="34" charset="0"/>
            </a:endParaRPr>
          </a:p>
          <a:p>
            <a:endParaRPr lang="en-US" sz="900" b="1" dirty="0">
              <a:solidFill>
                <a:schemeClr val="bg1"/>
              </a:solidFill>
              <a:latin typeface="Century Gothic" panose="020B0502020202020204" pitchFamily="34" charset="0"/>
            </a:endParaRPr>
          </a:p>
          <a:p>
            <a:endParaRPr lang="en-US" sz="900" b="1" dirty="0">
              <a:solidFill>
                <a:schemeClr val="bg1"/>
              </a:solidFill>
              <a:latin typeface="Century Gothic" panose="020B0502020202020204" pitchFamily="34" charset="0"/>
            </a:endParaRPr>
          </a:p>
          <a:p>
            <a:r>
              <a:rPr lang="en-US" sz="900" b="1" dirty="0">
                <a:solidFill>
                  <a:schemeClr val="bg1"/>
                </a:solidFill>
                <a:latin typeface="Century Gothic" panose="020B0502020202020204" pitchFamily="34" charset="0"/>
              </a:rPr>
              <a:t> </a:t>
            </a:r>
          </a:p>
        </p:txBody>
      </p:sp>
      <p:sp>
        <p:nvSpPr>
          <p:cNvPr id="13" name="Rectangle 12"/>
          <p:cNvSpPr/>
          <p:nvPr/>
        </p:nvSpPr>
        <p:spPr>
          <a:xfrm>
            <a:off x="6285243" y="5681123"/>
            <a:ext cx="3284270" cy="369332"/>
          </a:xfrm>
          <a:prstGeom prst="rect">
            <a:avLst/>
          </a:prstGeom>
        </p:spPr>
        <p:txBody>
          <a:bodyPr wrap="square">
            <a:spAutoFit/>
          </a:bodyPr>
          <a:lstStyle/>
          <a:p>
            <a:r>
              <a:rPr lang="en-US" sz="900" b="1" dirty="0">
                <a:solidFill>
                  <a:schemeClr val="bg1"/>
                </a:solidFill>
              </a:rPr>
              <a:t>Tenant ads placed on 65” digital “touch” directories (tenant provides creative)</a:t>
            </a:r>
          </a:p>
        </p:txBody>
      </p:sp>
      <p:sp>
        <p:nvSpPr>
          <p:cNvPr id="15" name="Rectangle 14"/>
          <p:cNvSpPr/>
          <p:nvPr/>
        </p:nvSpPr>
        <p:spPr>
          <a:xfrm>
            <a:off x="6285243" y="6118246"/>
            <a:ext cx="3284270" cy="230832"/>
          </a:xfrm>
          <a:prstGeom prst="rect">
            <a:avLst/>
          </a:prstGeom>
        </p:spPr>
        <p:txBody>
          <a:bodyPr wrap="square">
            <a:spAutoFit/>
          </a:bodyPr>
          <a:lstStyle/>
          <a:p>
            <a:r>
              <a:rPr lang="en-US" sz="900" b="1" dirty="0">
                <a:solidFill>
                  <a:schemeClr val="bg1"/>
                </a:solidFill>
              </a:rPr>
              <a:t>Tenant homepage banner ad posted to mall website</a:t>
            </a:r>
          </a:p>
        </p:txBody>
      </p:sp>
      <p:sp>
        <p:nvSpPr>
          <p:cNvPr id="16" name="Rectangle 15"/>
          <p:cNvSpPr/>
          <p:nvPr/>
        </p:nvSpPr>
        <p:spPr>
          <a:xfrm>
            <a:off x="6285243" y="6493095"/>
            <a:ext cx="3284270" cy="369332"/>
          </a:xfrm>
          <a:prstGeom prst="rect">
            <a:avLst/>
          </a:prstGeom>
        </p:spPr>
        <p:txBody>
          <a:bodyPr wrap="square">
            <a:spAutoFit/>
          </a:bodyPr>
          <a:lstStyle/>
          <a:p>
            <a:r>
              <a:rPr lang="en-US" sz="900" b="1" dirty="0">
                <a:solidFill>
                  <a:schemeClr val="bg1"/>
                </a:solidFill>
              </a:rPr>
              <a:t>Dedicated e-blast to database; 3 banner ads in weekly emails to customers, 3 in tenant newsletters</a:t>
            </a:r>
          </a:p>
        </p:txBody>
      </p:sp>
      <p:sp>
        <p:nvSpPr>
          <p:cNvPr id="18" name="Rectangle 17"/>
          <p:cNvSpPr/>
          <p:nvPr/>
        </p:nvSpPr>
        <p:spPr>
          <a:xfrm>
            <a:off x="6285243" y="6886910"/>
            <a:ext cx="3284270" cy="369332"/>
          </a:xfrm>
          <a:prstGeom prst="rect">
            <a:avLst/>
          </a:prstGeom>
        </p:spPr>
        <p:txBody>
          <a:bodyPr wrap="square">
            <a:spAutoFit/>
          </a:bodyPr>
          <a:lstStyle/>
          <a:p>
            <a:r>
              <a:rPr lang="en-US" sz="900" b="1" dirty="0">
                <a:solidFill>
                  <a:schemeClr val="bg1"/>
                </a:solidFill>
              </a:rPr>
              <a:t>2x posts (4/mo.) promoting brand with gift card giveaways (supplied by tenant); 2x Facebook Live video posts</a:t>
            </a:r>
          </a:p>
        </p:txBody>
      </p:sp>
    </p:spTree>
    <p:extLst>
      <p:ext uri="{BB962C8B-B14F-4D97-AF65-F5344CB8AC3E}">
        <p14:creationId xmlns:p14="http://schemas.microsoft.com/office/powerpoint/2010/main" val="4237270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31851" y="0"/>
            <a:ext cx="5426549" cy="7772400"/>
          </a:xfrm>
          <a:prstGeom prst="rect">
            <a:avLst/>
          </a:prstGeom>
        </p:spPr>
      </p:pic>
      <p:pic>
        <p:nvPicPr>
          <p:cNvPr id="11" name="Picture 10"/>
          <p:cNvPicPr>
            <a:picLocks noChangeAspect="1"/>
          </p:cNvPicPr>
          <p:nvPr/>
        </p:nvPicPr>
        <p:blipFill>
          <a:blip r:embed="rId3"/>
          <a:stretch>
            <a:fillRect/>
          </a:stretch>
        </p:blipFill>
        <p:spPr>
          <a:xfrm>
            <a:off x="4639162" y="218103"/>
            <a:ext cx="5194444" cy="1277322"/>
          </a:xfrm>
          <a:prstGeom prst="rect">
            <a:avLst/>
          </a:prstGeom>
        </p:spPr>
      </p:pic>
      <p:sp>
        <p:nvSpPr>
          <p:cNvPr id="8" name="Rectangle 7"/>
          <p:cNvSpPr/>
          <p:nvPr/>
        </p:nvSpPr>
        <p:spPr>
          <a:xfrm>
            <a:off x="4830525" y="1786205"/>
            <a:ext cx="5029200" cy="1719253"/>
          </a:xfrm>
          <a:prstGeom prst="rect">
            <a:avLst/>
          </a:prstGeom>
        </p:spPr>
        <p:txBody>
          <a:bodyPr>
            <a:spAutoFit/>
          </a:bodyPr>
          <a:lstStyle/>
          <a:p>
            <a:pPr>
              <a:lnSpc>
                <a:spcPct val="150000"/>
              </a:lnSpc>
            </a:pPr>
            <a:r>
              <a:rPr lang="en-US" sz="1200" dirty="0" smtClean="0">
                <a:solidFill>
                  <a:schemeClr val="bg1"/>
                </a:solidFill>
                <a:latin typeface="Century Gothic" panose="020B0502020202020204" pitchFamily="34" charset="0"/>
              </a:rPr>
              <a:t>Earned media is incredibly important for a successful opening. Our on-site marketing team maintains relationships with local and regional media outlets to get your store maximum exposure. Prior to opening, you'll work with the on-site team to draft and coordinate the distribution of a press release announcing your brand’s arrival, and it’s big grand opening. </a:t>
            </a:r>
            <a:endParaRPr lang="en-US" sz="1200" dirty="0">
              <a:solidFill>
                <a:schemeClr val="bg1"/>
              </a:solidFill>
              <a:latin typeface="Century Gothic" panose="020B0502020202020204" pitchFamily="34" charset="0"/>
            </a:endParaRPr>
          </a:p>
        </p:txBody>
      </p:sp>
      <p:pic>
        <p:nvPicPr>
          <p:cNvPr id="2" name="Picture 1"/>
          <p:cNvPicPr>
            <a:picLocks noChangeAspect="1"/>
          </p:cNvPicPr>
          <p:nvPr/>
        </p:nvPicPr>
        <p:blipFill>
          <a:blip r:embed="rId4"/>
          <a:stretch>
            <a:fillRect/>
          </a:stretch>
        </p:blipFill>
        <p:spPr>
          <a:xfrm>
            <a:off x="0" y="369482"/>
            <a:ext cx="2160000" cy="315000"/>
          </a:xfrm>
          <a:prstGeom prst="rect">
            <a:avLst/>
          </a:prstGeom>
        </p:spPr>
      </p:pic>
      <p:sp>
        <p:nvSpPr>
          <p:cNvPr id="5" name="Rectangle 4"/>
          <p:cNvSpPr/>
          <p:nvPr/>
        </p:nvSpPr>
        <p:spPr>
          <a:xfrm>
            <a:off x="6567891" y="4314634"/>
            <a:ext cx="5029200" cy="1754326"/>
          </a:xfrm>
          <a:prstGeom prst="rect">
            <a:avLst/>
          </a:prstGeom>
        </p:spPr>
        <p:txBody>
          <a:bodyPr>
            <a:spAutoFit/>
          </a:bodyPr>
          <a:lstStyle/>
          <a:p>
            <a:pPr>
              <a:lnSpc>
                <a:spcPct val="150000"/>
              </a:lnSpc>
            </a:pPr>
            <a:r>
              <a:rPr lang="en-US" sz="1200" b="1" i="1" dirty="0">
                <a:solidFill>
                  <a:schemeClr val="bg1"/>
                </a:solidFill>
                <a:latin typeface="Century Gothic" panose="020B0502020202020204" pitchFamily="34" charset="0"/>
              </a:rPr>
              <a:t>Media Outlets:</a:t>
            </a:r>
          </a:p>
          <a:p>
            <a:pPr>
              <a:lnSpc>
                <a:spcPct val="150000"/>
              </a:lnSpc>
            </a:pPr>
            <a:r>
              <a:rPr lang="en-US" sz="1200" dirty="0">
                <a:solidFill>
                  <a:schemeClr val="bg1"/>
                </a:solidFill>
                <a:latin typeface="Century Gothic" panose="020B0502020202020204" pitchFamily="34" charset="0"/>
              </a:rPr>
              <a:t>• Print</a:t>
            </a:r>
          </a:p>
          <a:p>
            <a:pPr>
              <a:lnSpc>
                <a:spcPct val="150000"/>
              </a:lnSpc>
            </a:pPr>
            <a:r>
              <a:rPr lang="en-US" sz="1200" dirty="0">
                <a:solidFill>
                  <a:schemeClr val="bg1"/>
                </a:solidFill>
                <a:latin typeface="Century Gothic" panose="020B0502020202020204" pitchFamily="34" charset="0"/>
              </a:rPr>
              <a:t>• Broadcast</a:t>
            </a:r>
          </a:p>
          <a:p>
            <a:pPr>
              <a:lnSpc>
                <a:spcPct val="150000"/>
              </a:lnSpc>
            </a:pPr>
            <a:r>
              <a:rPr lang="en-US" sz="1200" dirty="0">
                <a:solidFill>
                  <a:schemeClr val="bg1"/>
                </a:solidFill>
                <a:latin typeface="Century Gothic" panose="020B0502020202020204" pitchFamily="34" charset="0"/>
              </a:rPr>
              <a:t>• Radio</a:t>
            </a:r>
          </a:p>
          <a:p>
            <a:pPr>
              <a:lnSpc>
                <a:spcPct val="150000"/>
              </a:lnSpc>
            </a:pPr>
            <a:r>
              <a:rPr lang="en-US" sz="1200" dirty="0">
                <a:solidFill>
                  <a:schemeClr val="bg1"/>
                </a:solidFill>
                <a:latin typeface="Century Gothic" panose="020B0502020202020204" pitchFamily="34" charset="0"/>
              </a:rPr>
              <a:t>• Bloggers</a:t>
            </a:r>
          </a:p>
          <a:p>
            <a:pPr>
              <a:lnSpc>
                <a:spcPct val="150000"/>
              </a:lnSpc>
            </a:pPr>
            <a:r>
              <a:rPr lang="en-US" sz="1200" dirty="0">
                <a:solidFill>
                  <a:schemeClr val="bg1"/>
                </a:solidFill>
                <a:latin typeface="Century Gothic" panose="020B0502020202020204" pitchFamily="34" charset="0"/>
              </a:rPr>
              <a:t>• Online Influencers</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861" y="3954596"/>
            <a:ext cx="6027303" cy="287014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12344" y="1549273"/>
            <a:ext cx="2361632" cy="2351475"/>
          </a:xfrm>
          <a:prstGeom prst="rect">
            <a:avLst/>
          </a:prstGeom>
        </p:spPr>
      </p:pic>
    </p:spTree>
    <p:extLst>
      <p:ext uri="{BB962C8B-B14F-4D97-AF65-F5344CB8AC3E}">
        <p14:creationId xmlns:p14="http://schemas.microsoft.com/office/powerpoint/2010/main" val="1629747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90" y="0"/>
            <a:ext cx="5829300" cy="7772400"/>
          </a:xfrm>
          <a:prstGeom prst="rect">
            <a:avLst/>
          </a:prstGeom>
        </p:spPr>
      </p:pic>
      <p:pic>
        <p:nvPicPr>
          <p:cNvPr id="10" name="Picture 9"/>
          <p:cNvPicPr>
            <a:picLocks noChangeAspect="1"/>
          </p:cNvPicPr>
          <p:nvPr/>
        </p:nvPicPr>
        <p:blipFill>
          <a:blip r:embed="rId3"/>
          <a:stretch>
            <a:fillRect/>
          </a:stretch>
        </p:blipFill>
        <p:spPr>
          <a:xfrm>
            <a:off x="4631851" y="0"/>
            <a:ext cx="5426549" cy="7772400"/>
          </a:xfrm>
          <a:prstGeom prst="rect">
            <a:avLst/>
          </a:prstGeom>
        </p:spPr>
      </p:pic>
      <p:pic>
        <p:nvPicPr>
          <p:cNvPr id="14" name="Picture 13"/>
          <p:cNvPicPr>
            <a:picLocks noChangeAspect="1"/>
          </p:cNvPicPr>
          <p:nvPr/>
        </p:nvPicPr>
        <p:blipFill>
          <a:blip r:embed="rId4"/>
          <a:stretch>
            <a:fillRect/>
          </a:stretch>
        </p:blipFill>
        <p:spPr>
          <a:xfrm>
            <a:off x="-6621" y="200550"/>
            <a:ext cx="2711250" cy="303750"/>
          </a:xfrm>
          <a:prstGeom prst="rect">
            <a:avLst/>
          </a:prstGeom>
        </p:spPr>
      </p:pic>
      <p:pic>
        <p:nvPicPr>
          <p:cNvPr id="15" name="Picture 14"/>
          <p:cNvPicPr>
            <a:picLocks noChangeAspect="1"/>
          </p:cNvPicPr>
          <p:nvPr/>
        </p:nvPicPr>
        <p:blipFill>
          <a:blip r:embed="rId5"/>
          <a:stretch>
            <a:fillRect/>
          </a:stretch>
        </p:blipFill>
        <p:spPr>
          <a:xfrm>
            <a:off x="5563820" y="7048549"/>
            <a:ext cx="1530000" cy="315000"/>
          </a:xfrm>
          <a:prstGeom prst="rect">
            <a:avLst/>
          </a:prstGeom>
        </p:spPr>
      </p:pic>
      <p:pic>
        <p:nvPicPr>
          <p:cNvPr id="17" name="Picture 16"/>
          <p:cNvPicPr>
            <a:picLocks noChangeAspect="1"/>
          </p:cNvPicPr>
          <p:nvPr/>
        </p:nvPicPr>
        <p:blipFill>
          <a:blip r:embed="rId6"/>
          <a:stretch>
            <a:fillRect/>
          </a:stretch>
        </p:blipFill>
        <p:spPr>
          <a:xfrm>
            <a:off x="4641376" y="352425"/>
            <a:ext cx="4969349" cy="1221971"/>
          </a:xfrm>
          <a:prstGeom prst="rect">
            <a:avLst/>
          </a:prstGeom>
        </p:spPr>
      </p:pic>
      <p:sp>
        <p:nvSpPr>
          <p:cNvPr id="18" name="Rectangle 17"/>
          <p:cNvSpPr/>
          <p:nvPr/>
        </p:nvSpPr>
        <p:spPr>
          <a:xfrm>
            <a:off x="4830525" y="1786205"/>
            <a:ext cx="5029200" cy="1442254"/>
          </a:xfrm>
          <a:prstGeom prst="rect">
            <a:avLst/>
          </a:prstGeom>
        </p:spPr>
        <p:txBody>
          <a:bodyPr>
            <a:spAutoFit/>
          </a:bodyPr>
          <a:lstStyle/>
          <a:p>
            <a:pPr>
              <a:lnSpc>
                <a:spcPct val="150000"/>
              </a:lnSpc>
            </a:pPr>
            <a:r>
              <a:rPr lang="en-US" sz="1200" dirty="0" smtClean="0">
                <a:solidFill>
                  <a:schemeClr val="bg1"/>
                </a:solidFill>
                <a:latin typeface="Century Gothic" panose="020B0502020202020204" pitchFamily="34" charset="0"/>
              </a:rPr>
              <a:t>Wayfinding boosts your store’s visibility and helps customers easily find your new location. From freestanding interactive 65” digital touch directories to printed directories complete with center map, there’s no better way to build your brand’s awareness and start driving traffic—and sales. </a:t>
            </a:r>
            <a:endParaRPr lang="en-US" sz="1200" dirty="0">
              <a:solidFill>
                <a:schemeClr val="bg1"/>
              </a:solidFill>
              <a:latin typeface="Century Gothic" panose="020B0502020202020204" pitchFamily="34" charset="0"/>
            </a:endParaRPr>
          </a:p>
        </p:txBody>
      </p:sp>
      <p:sp>
        <p:nvSpPr>
          <p:cNvPr id="19" name="Rectangle 18"/>
          <p:cNvSpPr/>
          <p:nvPr/>
        </p:nvSpPr>
        <p:spPr>
          <a:xfrm>
            <a:off x="4830525" y="3495686"/>
            <a:ext cx="5029200" cy="646331"/>
          </a:xfrm>
          <a:prstGeom prst="rect">
            <a:avLst/>
          </a:prstGeom>
        </p:spPr>
        <p:txBody>
          <a:bodyPr>
            <a:spAutoFit/>
          </a:bodyPr>
          <a:lstStyle/>
          <a:p>
            <a:pPr>
              <a:lnSpc>
                <a:spcPct val="150000"/>
              </a:lnSpc>
            </a:pPr>
            <a:r>
              <a:rPr lang="en-US" sz="1200" dirty="0" smtClean="0">
                <a:solidFill>
                  <a:schemeClr val="bg1"/>
                </a:solidFill>
                <a:latin typeface="Century Gothic" panose="020B0502020202020204" pitchFamily="34" charset="0"/>
              </a:rPr>
              <a:t>• </a:t>
            </a:r>
            <a:r>
              <a:rPr lang="en-US" sz="1200" b="1" i="1" dirty="0" smtClean="0">
                <a:solidFill>
                  <a:schemeClr val="bg1"/>
                </a:solidFill>
                <a:latin typeface="Century Gothic" panose="020B0502020202020204" pitchFamily="34" charset="0"/>
              </a:rPr>
              <a:t>Digital Directories:  Six locations throughout Salmon Run Mall</a:t>
            </a:r>
            <a:endParaRPr lang="en-US" sz="1200" dirty="0" smtClean="0">
              <a:solidFill>
                <a:srgbClr val="FF0000"/>
              </a:solidFill>
              <a:latin typeface="Century Gothic" panose="020B0502020202020204" pitchFamily="34" charset="0"/>
            </a:endParaRPr>
          </a:p>
          <a:p>
            <a:pPr>
              <a:lnSpc>
                <a:spcPct val="150000"/>
              </a:lnSpc>
            </a:pPr>
            <a:r>
              <a:rPr lang="en-US" sz="1200" dirty="0" smtClean="0">
                <a:solidFill>
                  <a:schemeClr val="bg1"/>
                </a:solidFill>
                <a:latin typeface="Century Gothic" panose="020B0502020202020204" pitchFamily="34" charset="0"/>
              </a:rPr>
              <a:t>• </a:t>
            </a:r>
            <a:r>
              <a:rPr lang="en-US" sz="1200" b="1" i="1" dirty="0" smtClean="0">
                <a:solidFill>
                  <a:schemeClr val="bg1"/>
                </a:solidFill>
                <a:latin typeface="Century Gothic" panose="020B0502020202020204" pitchFamily="34" charset="0"/>
              </a:rPr>
              <a:t>Print Directories:  3,000 printed quarterly</a:t>
            </a:r>
            <a:endParaRPr lang="en-US" sz="1200" dirty="0" smtClean="0">
              <a:solidFill>
                <a:srgbClr val="FF0000"/>
              </a:solidFill>
              <a:latin typeface="Century Gothic" panose="020B0502020202020204" pitchFamily="34" charset="0"/>
            </a:endParaRP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34882" y="4409244"/>
            <a:ext cx="3393938" cy="2545454"/>
          </a:xfrm>
          <a:prstGeom prst="rect">
            <a:avLst/>
          </a:prstGeom>
        </p:spPr>
      </p:pic>
    </p:spTree>
    <p:extLst>
      <p:ext uri="{BB962C8B-B14F-4D97-AF65-F5344CB8AC3E}">
        <p14:creationId xmlns:p14="http://schemas.microsoft.com/office/powerpoint/2010/main" val="1492269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3815" y="-203952"/>
            <a:ext cx="4209361" cy="4613922"/>
          </a:xfrm>
          <a:prstGeom prst="rect">
            <a:avLst/>
          </a:prstGeom>
        </p:spPr>
      </p:pic>
      <p:pic>
        <p:nvPicPr>
          <p:cNvPr id="4" name="Picture 3"/>
          <p:cNvPicPr>
            <a:picLocks noChangeAspect="1"/>
          </p:cNvPicPr>
          <p:nvPr/>
        </p:nvPicPr>
        <p:blipFill>
          <a:blip r:embed="rId3"/>
          <a:stretch>
            <a:fillRect/>
          </a:stretch>
        </p:blipFill>
        <p:spPr>
          <a:xfrm>
            <a:off x="4622430" y="0"/>
            <a:ext cx="5435970" cy="7772400"/>
          </a:xfrm>
          <a:prstGeom prst="rect">
            <a:avLst/>
          </a:prstGeom>
        </p:spPr>
      </p:pic>
      <p:pic>
        <p:nvPicPr>
          <p:cNvPr id="6" name="Picture 5"/>
          <p:cNvPicPr>
            <a:picLocks noChangeAspect="1"/>
          </p:cNvPicPr>
          <p:nvPr/>
        </p:nvPicPr>
        <p:blipFill>
          <a:blip r:embed="rId4"/>
          <a:stretch>
            <a:fillRect/>
          </a:stretch>
        </p:blipFill>
        <p:spPr>
          <a:xfrm>
            <a:off x="4631851" y="388568"/>
            <a:ext cx="5188320" cy="1149684"/>
          </a:xfrm>
          <a:prstGeom prst="rect">
            <a:avLst/>
          </a:prstGeom>
        </p:spPr>
      </p:pic>
      <p:sp>
        <p:nvSpPr>
          <p:cNvPr id="8" name="Rectangle 7"/>
          <p:cNvSpPr/>
          <p:nvPr/>
        </p:nvSpPr>
        <p:spPr>
          <a:xfrm>
            <a:off x="4830525" y="1786205"/>
            <a:ext cx="5029200" cy="2308324"/>
          </a:xfrm>
          <a:prstGeom prst="rect">
            <a:avLst/>
          </a:prstGeom>
        </p:spPr>
        <p:txBody>
          <a:bodyPr>
            <a:spAutoFit/>
          </a:bodyPr>
          <a:lstStyle/>
          <a:p>
            <a:pPr>
              <a:lnSpc>
                <a:spcPct val="150000"/>
              </a:lnSpc>
            </a:pPr>
            <a:r>
              <a:rPr lang="en-US" sz="1200" dirty="0" smtClean="0">
                <a:solidFill>
                  <a:schemeClr val="bg1"/>
                </a:solidFill>
                <a:latin typeface="Century Gothic" panose="020B0502020202020204" pitchFamily="34" charset="0"/>
              </a:rPr>
              <a:t>We’ll work with you to place your store's name, logo, map location, contact information and description on www.shopsalmonrunmall.com, making it easier for customers to find you before they visit. </a:t>
            </a:r>
          </a:p>
          <a:p>
            <a:pPr>
              <a:lnSpc>
                <a:spcPct val="150000"/>
              </a:lnSpc>
            </a:pPr>
            <a:endParaRPr lang="en-US" sz="1200" dirty="0" smtClean="0">
              <a:solidFill>
                <a:schemeClr val="bg1"/>
              </a:solidFill>
              <a:latin typeface="Century Gothic" panose="020B0502020202020204" pitchFamily="34" charset="0"/>
            </a:endParaRPr>
          </a:p>
          <a:p>
            <a:pPr>
              <a:lnSpc>
                <a:spcPct val="150000"/>
              </a:lnSpc>
            </a:pPr>
            <a:r>
              <a:rPr lang="en-US" sz="1200" dirty="0" smtClean="0">
                <a:solidFill>
                  <a:schemeClr val="bg1"/>
                </a:solidFill>
                <a:latin typeface="Century Gothic" panose="020B0502020202020204" pitchFamily="34" charset="0"/>
              </a:rPr>
              <a:t>What’s more, gain access to our exclusive free Merchant Portal which allows you to post sales, jobs and events directly from your mobile device to our website.</a:t>
            </a:r>
            <a:endParaRPr lang="en-US" sz="1200" dirty="0">
              <a:solidFill>
                <a:schemeClr val="bg1"/>
              </a:solidFill>
              <a:latin typeface="Century Gothic" panose="020B0502020202020204" pitchFamily="34" charset="0"/>
            </a:endParaRPr>
          </a:p>
        </p:txBody>
      </p:sp>
      <p:sp>
        <p:nvSpPr>
          <p:cNvPr id="9" name="Rectangle 8"/>
          <p:cNvSpPr/>
          <p:nvPr/>
        </p:nvSpPr>
        <p:spPr>
          <a:xfrm>
            <a:off x="4830525" y="4409970"/>
            <a:ext cx="5029200" cy="1754326"/>
          </a:xfrm>
          <a:prstGeom prst="rect">
            <a:avLst/>
          </a:prstGeom>
        </p:spPr>
        <p:txBody>
          <a:bodyPr>
            <a:spAutoFit/>
          </a:bodyPr>
          <a:lstStyle/>
          <a:p>
            <a:pPr>
              <a:lnSpc>
                <a:spcPct val="150000"/>
              </a:lnSpc>
            </a:pPr>
            <a:r>
              <a:rPr lang="en-US" sz="1200" dirty="0" smtClean="0">
                <a:solidFill>
                  <a:schemeClr val="bg1"/>
                </a:solidFill>
                <a:latin typeface="Century Gothic" panose="020B0502020202020204" pitchFamily="34" charset="0"/>
              </a:rPr>
              <a:t>• </a:t>
            </a:r>
            <a:r>
              <a:rPr lang="en-US" sz="1200" b="1" i="1" dirty="0" smtClean="0">
                <a:solidFill>
                  <a:schemeClr val="bg1"/>
                </a:solidFill>
                <a:latin typeface="Century Gothic" panose="020B0502020202020204" pitchFamily="34" charset="0"/>
              </a:rPr>
              <a:t>Website:</a:t>
            </a:r>
            <a:r>
              <a:rPr lang="en-US" sz="1200" dirty="0" smtClean="0">
                <a:solidFill>
                  <a:schemeClr val="bg1"/>
                </a:solidFill>
                <a:latin typeface="Century Gothic" panose="020B0502020202020204" pitchFamily="34" charset="0"/>
              </a:rPr>
              <a:t> </a:t>
            </a:r>
            <a:r>
              <a:rPr lang="en-US" sz="1200" dirty="0" smtClean="0">
                <a:solidFill>
                  <a:schemeClr val="bg1"/>
                </a:solidFill>
                <a:latin typeface="Century Gothic" panose="020B0502020202020204" pitchFamily="34" charset="0"/>
              </a:rPr>
              <a:t>receives 114,310 sessions between 86,296 users; averages 2.83 pages per section with an average session duration of 1 minute 43 seconds.  </a:t>
            </a:r>
            <a:endParaRPr lang="en-US" sz="1200" dirty="0" smtClean="0">
              <a:solidFill>
                <a:schemeClr val="bg1"/>
              </a:solidFill>
              <a:latin typeface="Century Gothic" panose="020B0502020202020204" pitchFamily="34" charset="0"/>
            </a:endParaRPr>
          </a:p>
          <a:p>
            <a:pPr>
              <a:lnSpc>
                <a:spcPct val="150000"/>
              </a:lnSpc>
            </a:pPr>
            <a:endParaRPr lang="en-US" sz="1200" dirty="0" smtClean="0">
              <a:solidFill>
                <a:schemeClr val="bg1"/>
              </a:solidFill>
              <a:latin typeface="Century Gothic" panose="020B0502020202020204" pitchFamily="34" charset="0"/>
            </a:endParaRPr>
          </a:p>
          <a:p>
            <a:pPr>
              <a:lnSpc>
                <a:spcPct val="150000"/>
              </a:lnSpc>
            </a:pPr>
            <a:r>
              <a:rPr lang="en-US" sz="1200" b="1" i="1" dirty="0" smtClean="0">
                <a:solidFill>
                  <a:schemeClr val="bg1"/>
                </a:solidFill>
                <a:latin typeface="Century Gothic" panose="020B0502020202020204" pitchFamily="34" charset="0"/>
              </a:rPr>
              <a:t>• Merchant Portal: </a:t>
            </a:r>
            <a:r>
              <a:rPr lang="en-US" sz="1200" dirty="0" smtClean="0">
                <a:solidFill>
                  <a:schemeClr val="bg1"/>
                </a:solidFill>
                <a:latin typeface="Century Gothic" panose="020B0502020202020204" pitchFamily="34" charset="0"/>
              </a:rPr>
              <a:t>Login credentials available through your on-site marketing team.</a:t>
            </a:r>
            <a:endParaRPr lang="en-US" sz="1200" dirty="0">
              <a:solidFill>
                <a:schemeClr val="bg1"/>
              </a:solidFill>
              <a:latin typeface="Century Gothic" panose="020B0502020202020204" pitchFamily="34" charset="0"/>
            </a:endParaRPr>
          </a:p>
        </p:txBody>
      </p:sp>
      <p:pic>
        <p:nvPicPr>
          <p:cNvPr id="11" name="Picture 10"/>
          <p:cNvPicPr>
            <a:picLocks noChangeAspect="1"/>
          </p:cNvPicPr>
          <p:nvPr/>
        </p:nvPicPr>
        <p:blipFill>
          <a:blip r:embed="rId5"/>
          <a:stretch>
            <a:fillRect/>
          </a:stretch>
        </p:blipFill>
        <p:spPr>
          <a:xfrm>
            <a:off x="0" y="4305321"/>
            <a:ext cx="2407500" cy="315000"/>
          </a:xfrm>
          <a:prstGeom prst="rect">
            <a:avLst/>
          </a:prstGeom>
        </p:spPr>
      </p:pic>
      <p:pic>
        <p:nvPicPr>
          <p:cNvPr id="3" name="Picture 2"/>
          <p:cNvPicPr>
            <a:picLocks noChangeAspect="1"/>
          </p:cNvPicPr>
          <p:nvPr/>
        </p:nvPicPr>
        <p:blipFill>
          <a:blip r:embed="rId6"/>
          <a:stretch>
            <a:fillRect/>
          </a:stretch>
        </p:blipFill>
        <p:spPr>
          <a:xfrm>
            <a:off x="294885" y="893459"/>
            <a:ext cx="4035988" cy="2273253"/>
          </a:xfrm>
          <a:prstGeom prst="rect">
            <a:avLst/>
          </a:prstGeom>
        </p:spPr>
      </p:pic>
      <p:pic>
        <p:nvPicPr>
          <p:cNvPr id="5" name="Picture 4"/>
          <p:cNvPicPr>
            <a:picLocks noChangeAspect="1"/>
          </p:cNvPicPr>
          <p:nvPr/>
        </p:nvPicPr>
        <p:blipFill>
          <a:blip r:embed="rId7"/>
          <a:stretch>
            <a:fillRect/>
          </a:stretch>
        </p:blipFill>
        <p:spPr>
          <a:xfrm>
            <a:off x="-6612" y="250024"/>
            <a:ext cx="2407500" cy="315000"/>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1810" y="893458"/>
            <a:ext cx="4059063" cy="2273253"/>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3815" y="5025905"/>
            <a:ext cx="4282871" cy="2114646"/>
          </a:xfrm>
          <a:prstGeom prst="rect">
            <a:avLst/>
          </a:prstGeom>
        </p:spPr>
      </p:pic>
    </p:spTree>
    <p:extLst>
      <p:ext uri="{BB962C8B-B14F-4D97-AF65-F5344CB8AC3E}">
        <p14:creationId xmlns:p14="http://schemas.microsoft.com/office/powerpoint/2010/main" val="4214895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22430" y="0"/>
            <a:ext cx="5435970" cy="7772400"/>
          </a:xfrm>
          <a:prstGeom prst="rect">
            <a:avLst/>
          </a:prstGeom>
        </p:spPr>
      </p:pic>
      <p:pic>
        <p:nvPicPr>
          <p:cNvPr id="7" name="Picture 6"/>
          <p:cNvPicPr>
            <a:picLocks noChangeAspect="1"/>
          </p:cNvPicPr>
          <p:nvPr/>
        </p:nvPicPr>
        <p:blipFill>
          <a:blip r:embed="rId3"/>
          <a:stretch>
            <a:fillRect/>
          </a:stretch>
        </p:blipFill>
        <p:spPr>
          <a:xfrm>
            <a:off x="4631851" y="218103"/>
            <a:ext cx="4894573" cy="1201122"/>
          </a:xfrm>
          <a:prstGeom prst="rect">
            <a:avLst/>
          </a:prstGeom>
        </p:spPr>
      </p:pic>
      <p:sp>
        <p:nvSpPr>
          <p:cNvPr id="9" name="Rectangle 8"/>
          <p:cNvSpPr/>
          <p:nvPr/>
        </p:nvSpPr>
        <p:spPr>
          <a:xfrm>
            <a:off x="4825815" y="1775112"/>
            <a:ext cx="5029200" cy="1165255"/>
          </a:xfrm>
          <a:prstGeom prst="rect">
            <a:avLst/>
          </a:prstGeom>
        </p:spPr>
        <p:txBody>
          <a:bodyPr>
            <a:spAutoFit/>
          </a:bodyPr>
          <a:lstStyle/>
          <a:p>
            <a:pPr>
              <a:lnSpc>
                <a:spcPct val="150000"/>
              </a:lnSpc>
            </a:pPr>
            <a:r>
              <a:rPr lang="en-US" sz="1200" dirty="0" smtClean="0">
                <a:solidFill>
                  <a:schemeClr val="bg1"/>
                </a:solidFill>
                <a:latin typeface="Century Gothic" panose="020B0502020202020204" pitchFamily="34" charset="0"/>
              </a:rPr>
              <a:t>Take advantage of our massive social media following by getting your brand noticed on today’s most popular social media channels. Our on-site team will help you post your original content, driving buzz, excitement and traffic for your opening. </a:t>
            </a:r>
            <a:endParaRPr lang="en-US" sz="1200" dirty="0">
              <a:solidFill>
                <a:schemeClr val="bg1"/>
              </a:solidFill>
              <a:latin typeface="Century Gothic" panose="020B0502020202020204" pitchFamily="34" charset="0"/>
            </a:endParaRPr>
          </a:p>
        </p:txBody>
      </p:sp>
      <p:sp>
        <p:nvSpPr>
          <p:cNvPr id="10" name="Rectangle 9"/>
          <p:cNvSpPr/>
          <p:nvPr/>
        </p:nvSpPr>
        <p:spPr>
          <a:xfrm>
            <a:off x="4825815" y="3296254"/>
            <a:ext cx="5029200" cy="1015663"/>
          </a:xfrm>
          <a:prstGeom prst="rect">
            <a:avLst/>
          </a:prstGeom>
        </p:spPr>
        <p:txBody>
          <a:bodyPr>
            <a:spAutoFit/>
          </a:bodyPr>
          <a:lstStyle/>
          <a:p>
            <a:pPr>
              <a:lnSpc>
                <a:spcPct val="150000"/>
              </a:lnSpc>
            </a:pPr>
            <a:r>
              <a:rPr lang="en-US" sz="1200" b="1" i="1" dirty="0" smtClean="0">
                <a:solidFill>
                  <a:schemeClr val="bg1"/>
                </a:solidFill>
                <a:latin typeface="Century Gothic" panose="020B0502020202020204" pitchFamily="34" charset="0"/>
              </a:rPr>
              <a:t>Social Reach: </a:t>
            </a:r>
          </a:p>
          <a:p>
            <a:pPr>
              <a:lnSpc>
                <a:spcPct val="150000"/>
              </a:lnSpc>
            </a:pPr>
            <a:r>
              <a:rPr lang="en-US" sz="1200" dirty="0" smtClean="0">
                <a:solidFill>
                  <a:schemeClr val="bg1"/>
                </a:solidFill>
                <a:latin typeface="Century Gothic" panose="020B0502020202020204" pitchFamily="34" charset="0"/>
              </a:rPr>
              <a:t>Facebook: 17,255 likes</a:t>
            </a:r>
            <a:endParaRPr lang="en-US" sz="1200" dirty="0" smtClean="0">
              <a:solidFill>
                <a:srgbClr val="FF0000"/>
              </a:solidFill>
              <a:latin typeface="Century Gothic" panose="020B0502020202020204" pitchFamily="34" charset="0"/>
            </a:endParaRPr>
          </a:p>
          <a:p>
            <a:endParaRPr lang="en-US" sz="1200" dirty="0" smtClean="0">
              <a:solidFill>
                <a:schemeClr val="bg1"/>
              </a:solidFill>
              <a:latin typeface="Century Gothic" panose="020B0502020202020204" pitchFamily="34" charset="0"/>
            </a:endParaRPr>
          </a:p>
          <a:p>
            <a:endParaRPr lang="en-US" sz="1200" dirty="0">
              <a:solidFill>
                <a:schemeClr val="bg1"/>
              </a:solidFill>
              <a:latin typeface="Century Gothic" panose="020B050202020202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1656" y="4218610"/>
            <a:ext cx="4437517" cy="3192803"/>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32170" t="9202"/>
          <a:stretch/>
        </p:blipFill>
        <p:spPr>
          <a:xfrm>
            <a:off x="223511" y="391884"/>
            <a:ext cx="3981355" cy="4241184"/>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33215" t="12110"/>
          <a:stretch/>
        </p:blipFill>
        <p:spPr>
          <a:xfrm>
            <a:off x="1496250" y="3601677"/>
            <a:ext cx="3004457" cy="3944660"/>
          </a:xfrm>
          <a:prstGeom prst="rect">
            <a:avLst/>
          </a:prstGeom>
        </p:spPr>
      </p:pic>
    </p:spTree>
    <p:extLst>
      <p:ext uri="{BB962C8B-B14F-4D97-AF65-F5344CB8AC3E}">
        <p14:creationId xmlns:p14="http://schemas.microsoft.com/office/powerpoint/2010/main" val="3154153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22430" y="0"/>
            <a:ext cx="5435970" cy="7772400"/>
          </a:xfrm>
          <a:prstGeom prst="rect">
            <a:avLst/>
          </a:prstGeom>
        </p:spPr>
      </p:pic>
      <p:sp>
        <p:nvSpPr>
          <p:cNvPr id="9" name="Rectangle 8"/>
          <p:cNvSpPr/>
          <p:nvPr/>
        </p:nvSpPr>
        <p:spPr>
          <a:xfrm>
            <a:off x="4825815" y="1775112"/>
            <a:ext cx="5029200" cy="1200329"/>
          </a:xfrm>
          <a:prstGeom prst="rect">
            <a:avLst/>
          </a:prstGeom>
        </p:spPr>
        <p:txBody>
          <a:bodyPr>
            <a:spAutoFit/>
          </a:bodyPr>
          <a:lstStyle/>
          <a:p>
            <a:pPr>
              <a:lnSpc>
                <a:spcPct val="150000"/>
              </a:lnSpc>
            </a:pPr>
            <a:r>
              <a:rPr lang="en-US" sz="1200" dirty="0" smtClean="0">
                <a:solidFill>
                  <a:schemeClr val="bg1"/>
                </a:solidFill>
                <a:latin typeface="Century Gothic" panose="020B0502020202020204" pitchFamily="34" charset="0"/>
              </a:rPr>
              <a:t>Drive traffic and awareness for your store’s opening with high-impact email marketing. Our onsite team will get your brand plugged into email campaigns to reach a broad audience of potential customers.</a:t>
            </a:r>
            <a:endParaRPr lang="en-US" sz="1200" dirty="0">
              <a:solidFill>
                <a:schemeClr val="bg1"/>
              </a:solidFill>
              <a:latin typeface="Century Gothic" panose="020B0502020202020204" pitchFamily="34" charset="0"/>
            </a:endParaRPr>
          </a:p>
        </p:txBody>
      </p:sp>
      <p:pic>
        <p:nvPicPr>
          <p:cNvPr id="7" name="Picture 6"/>
          <p:cNvPicPr>
            <a:picLocks noChangeAspect="1"/>
          </p:cNvPicPr>
          <p:nvPr/>
        </p:nvPicPr>
        <p:blipFill>
          <a:blip r:embed="rId3"/>
          <a:stretch>
            <a:fillRect/>
          </a:stretch>
        </p:blipFill>
        <p:spPr>
          <a:xfrm>
            <a:off x="4622430" y="218103"/>
            <a:ext cx="4841407" cy="1188075"/>
          </a:xfrm>
          <a:prstGeom prst="rect">
            <a:avLst/>
          </a:prstGeom>
        </p:spPr>
      </p:pic>
      <p:sp>
        <p:nvSpPr>
          <p:cNvPr id="10" name="Rectangle 9"/>
          <p:cNvSpPr/>
          <p:nvPr/>
        </p:nvSpPr>
        <p:spPr>
          <a:xfrm>
            <a:off x="4825815" y="3286035"/>
            <a:ext cx="5029200" cy="2031325"/>
          </a:xfrm>
          <a:prstGeom prst="rect">
            <a:avLst/>
          </a:prstGeom>
        </p:spPr>
        <p:txBody>
          <a:bodyPr>
            <a:spAutoFit/>
          </a:bodyPr>
          <a:lstStyle/>
          <a:p>
            <a:pPr>
              <a:lnSpc>
                <a:spcPct val="150000"/>
              </a:lnSpc>
            </a:pPr>
            <a:r>
              <a:rPr lang="en-US" sz="1400" b="1" i="1" dirty="0" smtClean="0">
                <a:solidFill>
                  <a:schemeClr val="bg1"/>
                </a:solidFill>
                <a:latin typeface="Century Gothic" panose="020B0502020202020204" pitchFamily="34" charset="0"/>
              </a:rPr>
              <a:t>Email Database Size: </a:t>
            </a:r>
          </a:p>
          <a:p>
            <a:pPr>
              <a:lnSpc>
                <a:spcPct val="150000"/>
              </a:lnSpc>
            </a:pPr>
            <a:r>
              <a:rPr lang="en-US" sz="1400" dirty="0" smtClean="0">
                <a:solidFill>
                  <a:schemeClr val="bg1"/>
                </a:solidFill>
                <a:latin typeface="Century Gothic" panose="020B0502020202020204" pitchFamily="34" charset="0"/>
              </a:rPr>
              <a:t>1,536</a:t>
            </a:r>
            <a:endParaRPr lang="en-US" sz="1400" dirty="0" smtClean="0">
              <a:solidFill>
                <a:schemeClr val="bg1"/>
              </a:solidFill>
              <a:latin typeface="Century Gothic" panose="020B0502020202020204" pitchFamily="34" charset="0"/>
            </a:endParaRPr>
          </a:p>
          <a:p>
            <a:pPr>
              <a:lnSpc>
                <a:spcPct val="150000"/>
              </a:lnSpc>
            </a:pPr>
            <a:r>
              <a:rPr lang="en-US" sz="1400" b="1" i="1" dirty="0" smtClean="0">
                <a:solidFill>
                  <a:schemeClr val="bg1"/>
                </a:solidFill>
                <a:latin typeface="Century Gothic" panose="020B0502020202020204" pitchFamily="34" charset="0"/>
              </a:rPr>
              <a:t>Open Rate: </a:t>
            </a:r>
          </a:p>
          <a:p>
            <a:pPr>
              <a:lnSpc>
                <a:spcPct val="150000"/>
              </a:lnSpc>
            </a:pPr>
            <a:r>
              <a:rPr lang="en-US" sz="1400" dirty="0" smtClean="0">
                <a:solidFill>
                  <a:schemeClr val="bg1"/>
                </a:solidFill>
                <a:latin typeface="Century Gothic" panose="020B0502020202020204" pitchFamily="34" charset="0"/>
              </a:rPr>
              <a:t>16%</a:t>
            </a:r>
            <a:endParaRPr lang="en-US" sz="1400" dirty="0" smtClean="0">
              <a:solidFill>
                <a:schemeClr val="bg1"/>
              </a:solidFill>
              <a:latin typeface="Century Gothic" panose="020B0502020202020204" pitchFamily="34" charset="0"/>
            </a:endParaRPr>
          </a:p>
          <a:p>
            <a:pPr>
              <a:lnSpc>
                <a:spcPct val="150000"/>
              </a:lnSpc>
            </a:pPr>
            <a:r>
              <a:rPr lang="en-US" sz="1400" b="1" i="1" dirty="0" smtClean="0">
                <a:solidFill>
                  <a:schemeClr val="bg1"/>
                </a:solidFill>
                <a:latin typeface="Century Gothic" panose="020B0502020202020204" pitchFamily="34" charset="0"/>
              </a:rPr>
              <a:t>Click-Thru Rate: </a:t>
            </a:r>
          </a:p>
          <a:p>
            <a:pPr>
              <a:lnSpc>
                <a:spcPct val="150000"/>
              </a:lnSpc>
            </a:pPr>
            <a:r>
              <a:rPr lang="en-US" sz="1400" dirty="0" smtClean="0">
                <a:solidFill>
                  <a:schemeClr val="bg1"/>
                </a:solidFill>
                <a:latin typeface="Century Gothic" panose="020B0502020202020204" pitchFamily="34" charset="0"/>
              </a:rPr>
              <a:t>2%</a:t>
            </a:r>
            <a:endParaRPr lang="en-US" sz="1400" dirty="0">
              <a:solidFill>
                <a:schemeClr val="bg1"/>
              </a:solidFill>
              <a:latin typeface="Century Gothic" panose="020B050202020202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8650" y="3886200"/>
            <a:ext cx="3292088" cy="3718365"/>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440" y="268934"/>
            <a:ext cx="3414161" cy="3929842"/>
          </a:xfrm>
          <a:prstGeom prst="rect">
            <a:avLst/>
          </a:prstGeom>
        </p:spPr>
      </p:pic>
    </p:spTree>
    <p:extLst>
      <p:ext uri="{BB962C8B-B14F-4D97-AF65-F5344CB8AC3E}">
        <p14:creationId xmlns:p14="http://schemas.microsoft.com/office/powerpoint/2010/main" val="1493394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2539</TotalTime>
  <Words>794</Words>
  <Application>Microsoft Office PowerPoint</Application>
  <PresentationFormat>Custom</PresentationFormat>
  <Paragraphs>90</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Marra, Samantha</dc:creator>
  <cp:lastModifiedBy>Marketing</cp:lastModifiedBy>
  <cp:revision>46</cp:revision>
  <cp:lastPrinted>2019-04-08T16:53:18Z</cp:lastPrinted>
  <dcterms:created xsi:type="dcterms:W3CDTF">2018-07-12T16:30:26Z</dcterms:created>
  <dcterms:modified xsi:type="dcterms:W3CDTF">2019-04-09T14:48:10Z</dcterms:modified>
</cp:coreProperties>
</file>